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 id="2147483708" r:id="rId4"/>
    <p:sldMasterId id="2147483720" r:id="rId5"/>
    <p:sldMasterId id="2147483744" r:id="rId6"/>
  </p:sldMasterIdLst>
  <p:sldIdLst>
    <p:sldId id="270" r:id="rId7"/>
    <p:sldId id="257" r:id="rId8"/>
    <p:sldId id="258" r:id="rId9"/>
    <p:sldId id="259" r:id="rId10"/>
    <p:sldId id="264" r:id="rId11"/>
    <p:sldId id="273" r:id="rId12"/>
    <p:sldId id="271" r:id="rId13"/>
    <p:sldId id="260" r:id="rId14"/>
    <p:sldId id="261" r:id="rId15"/>
    <p:sldId id="262" r:id="rId16"/>
    <p:sldId id="272" r:id="rId17"/>
    <p:sldId id="266" r:id="rId18"/>
    <p:sldId id="267" r:id="rId19"/>
    <p:sldId id="268" r:id="rId20"/>
    <p:sldId id="269"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8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3" Type="http://schemas.openxmlformats.org/officeDocument/2006/relationships/slideMaster" Target="slideMasters/slideMaster3.xml" /><Relationship Id="rId21" Type="http://schemas.openxmlformats.org/officeDocument/2006/relationships/slide" Target="slides/slide15.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0.xml" /><Relationship Id="rId20" Type="http://schemas.openxmlformats.org/officeDocument/2006/relationships/slide" Target="slides/slide14.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24" Type="http://schemas.openxmlformats.org/officeDocument/2006/relationships/theme" Target="theme/theme1.xml" /><Relationship Id="rId5" Type="http://schemas.openxmlformats.org/officeDocument/2006/relationships/slideMaster" Target="slideMasters/slideMaster5.xml" /><Relationship Id="rId15" Type="http://schemas.openxmlformats.org/officeDocument/2006/relationships/slide" Target="slides/slide9.xml" /><Relationship Id="rId23" Type="http://schemas.openxmlformats.org/officeDocument/2006/relationships/viewProps" Target="viewProps.xml" /><Relationship Id="rId10" Type="http://schemas.openxmlformats.org/officeDocument/2006/relationships/slide" Target="slides/slide4.xml" /><Relationship Id="rId19" Type="http://schemas.openxmlformats.org/officeDocument/2006/relationships/slide" Target="slides/slide13.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05/03/1443</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B8ABB09-4A1D-463E-8065-109CC2B7EFAA}" type="datetimeFigureOut">
              <a:rPr lang="ar-SA" smtClean="0"/>
              <a:t>05/03/1443</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34F065-1154-456A-91E3-76DE8E75E17B}"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05/03/1443</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Title 6"/>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8ABB09-4A1D-463E-8065-109CC2B7EFAA}" type="datetimeFigureOut">
              <a:rPr lang="ar-SA" smtClean="0"/>
              <a:t>05/03/1443</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B8ABB09-4A1D-463E-8065-109CC2B7EFAA}" type="datetimeFigureOut">
              <a:rPr lang="ar-SA" smtClean="0"/>
              <a:t>05/03/1443</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p>
            <a:fld id="{1B8ABB09-4A1D-463E-8065-109CC2B7EFAA}" type="datetimeFigureOut">
              <a:rPr lang="ar-SA" smtClean="0"/>
              <a:t>05/03/1443</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05/03/1443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05/03/1443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05/03/1443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05/03/1443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05/03/1443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13" Type="http://schemas.openxmlformats.org/officeDocument/2006/relationships/image" Target="../media/image5.jpeg"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13" Type="http://schemas.openxmlformats.org/officeDocument/2006/relationships/image" Target="../media/image8.jpeg"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 Id="rId14" Type="http://schemas.openxmlformats.org/officeDocument/2006/relationships/image" Target="../media/image9.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05/03/1443</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05/03/1443</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t>‹#›</a:t>
            </a:fld>
            <a:endParaRPr lang="ar-S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ar-SA"/>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8ABB09-4A1D-463E-8065-109CC2B7EFAA}" type="datetimeFigureOut">
              <a:rPr lang="ar-SA" smtClean="0"/>
              <a:t>05/03/1443</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05/03/1443</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35.xml" /></Relationships>
</file>

<file path=ppt/slides/_rels/slide1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46.xml" /></Relationships>
</file>

<file path=ppt/slides/_rels/slide1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46.xml" /></Relationships>
</file>

<file path=ppt/slides/_rels/slide1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57.xml" /></Relationships>
</file>

<file path=ppt/slides/_rels/slide15.xml.rels><?xml version="1.0" encoding="UTF-8" standalone="yes"?>
<Relationships xmlns="http://schemas.openxmlformats.org/package/2006/relationships"><Relationship Id="rId3" Type="http://schemas.openxmlformats.org/officeDocument/2006/relationships/image" Target="../media/image26.wmf" /><Relationship Id="rId2" Type="http://schemas.openxmlformats.org/officeDocument/2006/relationships/image" Target="../media/image25.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1694"/>
            <a:ext cx="9144000" cy="6858000"/>
          </a:xfrm>
        </p:spPr>
        <p:style>
          <a:lnRef idx="1">
            <a:schemeClr val="dk1"/>
          </a:lnRef>
          <a:fillRef idx="2">
            <a:schemeClr val="dk1"/>
          </a:fillRef>
          <a:effectRef idx="1">
            <a:schemeClr val="dk1"/>
          </a:effectRef>
          <a:fontRef idx="minor">
            <a:schemeClr val="dk1"/>
          </a:fontRef>
        </p:style>
        <p:txBody>
          <a:bodyPr/>
          <a:lstStyle/>
          <a:p>
            <a:pPr marL="0" indent="0">
              <a:buNone/>
            </a:pPr>
            <a:r>
              <a:rPr lang="ar-IQ" sz="2000" i="1" dirty="0">
                <a:solidFill>
                  <a:prstClr val="black"/>
                </a:solidFill>
                <a:latin typeface="Calibri"/>
                <a:ea typeface="+mj-ea"/>
                <a:cs typeface="Traditional Arabic"/>
              </a:rPr>
              <a:t> </a:t>
            </a:r>
          </a:p>
          <a:p>
            <a:pPr marL="0" indent="0">
              <a:buNone/>
            </a:pPr>
            <a:endParaRPr lang="ar-IQ" sz="2000" i="1" dirty="0">
              <a:solidFill>
                <a:prstClr val="black"/>
              </a:solidFill>
              <a:latin typeface="Calibri"/>
              <a:ea typeface="+mj-ea"/>
              <a:cs typeface="Traditional Arabic"/>
            </a:endParaRPr>
          </a:p>
          <a:p>
            <a:pPr marL="0" indent="0">
              <a:buNone/>
            </a:pPr>
            <a:endParaRPr lang="ar-IQ" sz="2000" i="1" dirty="0">
              <a:solidFill>
                <a:prstClr val="black"/>
              </a:solidFill>
              <a:latin typeface="Calibri"/>
              <a:ea typeface="+mj-ea"/>
              <a:cs typeface="Traditional Arabic"/>
            </a:endParaRPr>
          </a:p>
          <a:p>
            <a:pPr marL="0" indent="0">
              <a:buNone/>
            </a:pPr>
            <a:endParaRPr lang="ar-IQ" sz="2000" i="1" dirty="0">
              <a:solidFill>
                <a:prstClr val="black"/>
              </a:solidFill>
              <a:latin typeface="Calibri"/>
              <a:ea typeface="+mj-ea"/>
              <a:cs typeface="Traditional Arabic"/>
            </a:endParaRPr>
          </a:p>
          <a:p>
            <a:pPr marL="0" lvl="0" indent="0" algn="ctr">
              <a:buClr>
                <a:srgbClr val="0BD0D9"/>
              </a:buClr>
              <a:buNone/>
            </a:pPr>
            <a:r>
              <a:rPr lang="ar-IQ" dirty="0"/>
              <a:t>الدودة الدبوسية   </a:t>
            </a:r>
            <a:r>
              <a:rPr lang="ar-IQ" sz="2000" i="1" dirty="0">
                <a:solidFill>
                  <a:prstClr val="black"/>
                </a:solidFill>
                <a:latin typeface="Calibri"/>
                <a:ea typeface="+mj-ea"/>
                <a:cs typeface="Traditional Arabic"/>
              </a:rPr>
              <a:t> </a:t>
            </a:r>
            <a:r>
              <a:rPr lang="en-US" sz="2000" i="1" dirty="0" err="1">
                <a:solidFill>
                  <a:prstClr val="black"/>
                </a:solidFill>
                <a:latin typeface="Calibri"/>
                <a:ea typeface="+mj-ea"/>
                <a:cs typeface="+mj-cs"/>
              </a:rPr>
              <a:t>Enterobius</a:t>
            </a:r>
            <a:r>
              <a:rPr lang="en-US" sz="2000" i="1" dirty="0">
                <a:solidFill>
                  <a:prstClr val="black"/>
                </a:solidFill>
                <a:latin typeface="Calibri"/>
                <a:ea typeface="+mj-ea"/>
                <a:cs typeface="+mj-cs"/>
              </a:rPr>
              <a:t> vermicular</a:t>
            </a:r>
            <a:r>
              <a:rPr lang="ar-IQ" sz="2000" i="1" dirty="0">
                <a:solidFill>
                  <a:prstClr val="black"/>
                </a:solidFill>
                <a:latin typeface="Calibri"/>
                <a:ea typeface="+mj-ea"/>
                <a:cs typeface="Traditional Arabic"/>
              </a:rPr>
              <a:t>    </a:t>
            </a:r>
            <a:r>
              <a:rPr lang="ar-IQ" dirty="0"/>
              <a:t>    </a:t>
            </a:r>
            <a:r>
              <a:rPr lang="en-US" dirty="0"/>
              <a:t>   </a:t>
            </a:r>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47925"/>
            <a:ext cx="4824536"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83568" y="5280492"/>
            <a:ext cx="4104456" cy="1015663"/>
          </a:xfrm>
          <a:prstGeom prst="rect">
            <a:avLst/>
          </a:prstGeom>
          <a:noFill/>
        </p:spPr>
        <p:txBody>
          <a:bodyPr wrap="square" rtlCol="1">
            <a:spAutoFit/>
          </a:bodyPr>
          <a:lstStyle/>
          <a:p>
            <a:pPr algn="ctr"/>
            <a:r>
              <a:rPr lang="ar-IQ" sz="2000" dirty="0"/>
              <a:t>المحاضرة </a:t>
            </a:r>
            <a:r>
              <a:rPr lang="ar-IQ" sz="2000"/>
              <a:t>: ال</a:t>
            </a:r>
            <a:r>
              <a:rPr lang="ar-SA" sz="2000"/>
              <a:t>خامسة عشر </a:t>
            </a:r>
            <a:endParaRPr lang="ar-IQ" sz="2000" dirty="0"/>
          </a:p>
          <a:p>
            <a:pPr algn="ctr"/>
            <a:r>
              <a:rPr lang="ar-IQ" sz="2000"/>
              <a:t>اعداد :</a:t>
            </a:r>
            <a:r>
              <a:rPr lang="ar-SA" sz="2000"/>
              <a:t>م.م.نورا ضياء الدين</a:t>
            </a:r>
          </a:p>
          <a:p>
            <a:pPr algn="ctr"/>
            <a:r>
              <a:rPr lang="ar-SA" sz="2000"/>
              <a:t>            </a:t>
            </a:r>
            <a:r>
              <a:rPr lang="ar-IQ" sz="2000"/>
              <a:t> </a:t>
            </a:r>
            <a:r>
              <a:rPr lang="ar-IQ" sz="2000" dirty="0" err="1"/>
              <a:t>م.م</a:t>
            </a:r>
            <a:r>
              <a:rPr lang="ar-IQ" sz="2000"/>
              <a:t>. </a:t>
            </a:r>
            <a:r>
              <a:rPr lang="ar-SA" sz="2000"/>
              <a:t>شهد عبد الجبار</a:t>
            </a:r>
            <a:endParaRPr lang="ar-IQ" sz="2000" dirty="0"/>
          </a:p>
        </p:txBody>
      </p:sp>
    </p:spTree>
    <p:extLst>
      <p:ext uri="{BB962C8B-B14F-4D97-AF65-F5344CB8AC3E}">
        <p14:creationId xmlns:p14="http://schemas.microsoft.com/office/powerpoint/2010/main" val="99493715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3999" cy="6858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ar-IQ" sz="2000" dirty="0"/>
          </a:p>
          <a:p>
            <a:pPr marL="0" indent="0">
              <a:buNone/>
            </a:pPr>
            <a:endParaRPr lang="ar-IQ" sz="2000" dirty="0"/>
          </a:p>
          <a:p>
            <a:pPr marL="0" indent="0">
              <a:buNone/>
            </a:pPr>
            <a:r>
              <a:rPr lang="ar-IQ" sz="2000" dirty="0"/>
              <a:t>البيوض </a:t>
            </a:r>
            <a:r>
              <a:rPr lang="en-US" sz="2000" dirty="0"/>
              <a:t>eggs</a:t>
            </a:r>
            <a:r>
              <a:rPr lang="ar-IQ" sz="2000" dirty="0"/>
              <a:t> : تتميز بيوض الديدان السوطية بشكلها الليموني المنتظم وتشبه البرميل </a:t>
            </a:r>
            <a:r>
              <a:rPr lang="en-US" sz="2000" dirty="0"/>
              <a:t>barrel-shaped</a:t>
            </a:r>
            <a:r>
              <a:rPr lang="ar-IQ" sz="2000" dirty="0"/>
              <a:t>  ويلاحظ على اقطابها نتوء يشبه السدادة تسمى السدادات القطبية </a:t>
            </a:r>
            <a:r>
              <a:rPr lang="en-US" sz="2000" dirty="0"/>
              <a:t>polar plugs </a:t>
            </a:r>
            <a:r>
              <a:rPr lang="ar-IQ" sz="2000" dirty="0"/>
              <a:t> ويحيط  بالبيوض جداران خارجي واخر داخلي شفاف ويبلغ طول البيضة حوالي </a:t>
            </a:r>
            <a:r>
              <a:rPr lang="en-US" sz="2000" dirty="0"/>
              <a:t>50</a:t>
            </a:r>
            <a:r>
              <a:rPr lang="ar-IQ" sz="2000" dirty="0"/>
              <a:t> </a:t>
            </a:r>
            <a:r>
              <a:rPr lang="ar-IQ" sz="2000" dirty="0" err="1"/>
              <a:t>مايكرون</a:t>
            </a:r>
            <a:r>
              <a:rPr lang="ar-IQ" sz="2000" dirty="0"/>
              <a:t> </a:t>
            </a:r>
            <a:r>
              <a:rPr lang="en-US" sz="2000" dirty="0"/>
              <a:t> </a:t>
            </a:r>
            <a:r>
              <a:rPr lang="ar-IQ" sz="2000" dirty="0"/>
              <a:t> و</a:t>
            </a:r>
            <a:r>
              <a:rPr lang="en-US" sz="2000" dirty="0"/>
              <a:t> 25</a:t>
            </a:r>
            <a:r>
              <a:rPr lang="ar-IQ" sz="2000" dirty="0"/>
              <a:t> مايكرومتر بالعرض.</a:t>
            </a:r>
          </a:p>
          <a:p>
            <a:pPr marL="0" indent="0">
              <a:buNone/>
            </a:pPr>
            <a:r>
              <a:rPr lang="ar-IQ" sz="2000" dirty="0"/>
              <a:t> </a:t>
            </a:r>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r>
              <a:rPr lang="ar-IQ" sz="2000" dirty="0"/>
              <a:t> تؤدي الاصابة الثقيلة الى فقدان الشهية والغثيان والاسهال والضعف العام وفقدان الوزن وفقر الدم واضطرابات بطنية واحياناً الحمى . وفي الاطفال بعمر سنة الى خمس سنوات قد تؤدي الاصابة الى الموت نتيجة </a:t>
            </a:r>
            <a:r>
              <a:rPr lang="ar-IQ" sz="2000" dirty="0" err="1"/>
              <a:t>التقئ</a:t>
            </a:r>
            <a:r>
              <a:rPr lang="ar-IQ" sz="2000" dirty="0"/>
              <a:t> او الاسهال , وفي الحالات الخفيفة قد تحصل الام شبيهة بالتهاب الزائدة الدودية .</a:t>
            </a:r>
          </a:p>
        </p:txBody>
      </p:sp>
      <p:sp>
        <p:nvSpPr>
          <p:cNvPr id="4" name="وسيلة شرح على شكل سحابة 3"/>
          <p:cNvSpPr/>
          <p:nvPr/>
        </p:nvSpPr>
        <p:spPr>
          <a:xfrm>
            <a:off x="5436096" y="4011310"/>
            <a:ext cx="3528392" cy="936104"/>
          </a:xfrm>
          <a:prstGeom prst="cloudCallout">
            <a:avLst/>
          </a:prstGeom>
        </p:spPr>
        <p:style>
          <a:lnRef idx="1">
            <a:schemeClr val="accent4"/>
          </a:lnRef>
          <a:fillRef idx="2">
            <a:schemeClr val="accent4"/>
          </a:fillRef>
          <a:effectRef idx="1">
            <a:schemeClr val="accent4"/>
          </a:effectRef>
          <a:fontRef idx="minor">
            <a:schemeClr val="dk1"/>
          </a:fontRef>
        </p:style>
        <p:txBody>
          <a:bodyPr rtlCol="1" anchor="ctr"/>
          <a:lstStyle/>
          <a:p>
            <a:pPr lvl="0">
              <a:spcBef>
                <a:spcPct val="20000"/>
              </a:spcBef>
              <a:buClr>
                <a:srgbClr val="31B6FD"/>
              </a:buClr>
              <a:buSzPct val="100000"/>
            </a:pPr>
            <a:r>
              <a:rPr lang="ar-IQ" sz="2000" dirty="0">
                <a:solidFill>
                  <a:prstClr val="black"/>
                </a:solidFill>
              </a:rPr>
              <a:t>التأثيرات المرضية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92" y="198884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427" y="2056042"/>
            <a:ext cx="2524125" cy="160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430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endParaRPr lang="ar-IQ" sz="2000" dirty="0">
              <a:solidFill>
                <a:prstClr val="black"/>
              </a:solidFill>
              <a:latin typeface="Simplified Arabic" pitchFamily="18" charset="-78"/>
              <a:cs typeface="Simplified Arabic" pitchFamily="18" charset="-78"/>
            </a:endParaRPr>
          </a:p>
          <a:p>
            <a:pPr marL="0" indent="0" algn="l">
              <a:buNone/>
            </a:pPr>
            <a:r>
              <a:rPr lang="ar-IQ" sz="2000" dirty="0">
                <a:solidFill>
                  <a:prstClr val="black"/>
                </a:solidFill>
                <a:latin typeface="Simplified Arabic" pitchFamily="18" charset="-78"/>
                <a:cs typeface="Simplified Arabic" pitchFamily="18" charset="-78"/>
              </a:rPr>
              <a:t> </a:t>
            </a:r>
          </a:p>
          <a:p>
            <a:pPr marL="0" indent="0" algn="l">
              <a:buNone/>
            </a:pPr>
            <a:endParaRPr lang="ar-IQ" sz="2000" dirty="0">
              <a:solidFill>
                <a:prstClr val="black"/>
              </a:solidFill>
              <a:latin typeface="Simplified Arabic" pitchFamily="18" charset="-78"/>
              <a:cs typeface="Simplified Arabic" pitchFamily="18" charset="-78"/>
            </a:endParaRPr>
          </a:p>
          <a:p>
            <a:pPr marL="0" indent="0" algn="l">
              <a:buNone/>
            </a:pPr>
            <a:endParaRPr lang="ar-IQ" sz="2000" dirty="0">
              <a:solidFill>
                <a:prstClr val="black"/>
              </a:solidFill>
              <a:latin typeface="Simplified Arabic" pitchFamily="18" charset="-78"/>
              <a:cs typeface="Simplified Arabic" pitchFamily="18" charset="-78"/>
            </a:endParaRPr>
          </a:p>
          <a:p>
            <a:pPr marL="0" indent="0" algn="l">
              <a:buNone/>
            </a:pPr>
            <a:endParaRPr lang="ar-IQ" sz="2000" dirty="0">
              <a:solidFill>
                <a:prstClr val="black"/>
              </a:solidFill>
              <a:latin typeface="Simplified Arabic" pitchFamily="18" charset="-78"/>
              <a:cs typeface="Simplified Arabic" pitchFamily="18" charset="-78"/>
            </a:endParaRPr>
          </a:p>
          <a:p>
            <a:pPr marL="0" indent="0" algn="l">
              <a:buNone/>
            </a:pPr>
            <a:endParaRPr lang="ar-IQ" sz="2000" dirty="0">
              <a:solidFill>
                <a:prstClr val="black"/>
              </a:solidFill>
              <a:latin typeface="Simplified Arabic" pitchFamily="18" charset="-78"/>
              <a:cs typeface="Simplified Arabic" pitchFamily="18" charset="-78"/>
            </a:endParaRPr>
          </a:p>
          <a:p>
            <a:pPr marL="0" indent="0" algn="l">
              <a:buNone/>
            </a:pPr>
            <a:endParaRPr lang="ar-IQ" sz="2000" dirty="0">
              <a:solidFill>
                <a:prstClr val="black"/>
              </a:solidFill>
              <a:latin typeface="Simplified Arabic" pitchFamily="18" charset="-78"/>
              <a:cs typeface="Simplified Arabic" pitchFamily="18" charset="-78"/>
            </a:endParaRPr>
          </a:p>
          <a:p>
            <a:pPr marL="0" indent="0" algn="l">
              <a:buNone/>
            </a:pPr>
            <a:r>
              <a:rPr lang="ar-IQ" sz="2000" dirty="0">
                <a:solidFill>
                  <a:prstClr val="black"/>
                </a:solidFill>
                <a:latin typeface="Simplified Arabic" pitchFamily="18" charset="-78"/>
                <a:cs typeface="Simplified Arabic" pitchFamily="18" charset="-78"/>
              </a:rPr>
              <a:t>الدودة </a:t>
            </a:r>
            <a:r>
              <a:rPr lang="ar-IQ" sz="2000" dirty="0" err="1">
                <a:solidFill>
                  <a:prstClr val="black"/>
                </a:solidFill>
                <a:latin typeface="Simplified Arabic" pitchFamily="18" charset="-78"/>
                <a:cs typeface="Simplified Arabic" pitchFamily="18" charset="-78"/>
              </a:rPr>
              <a:t>الشصية</a:t>
            </a:r>
            <a:r>
              <a:rPr lang="ar-IQ" sz="2000" dirty="0">
                <a:solidFill>
                  <a:prstClr val="black"/>
                </a:solidFill>
                <a:latin typeface="Simplified Arabic" pitchFamily="18" charset="-78"/>
                <a:cs typeface="Simplified Arabic" pitchFamily="18" charset="-78"/>
              </a:rPr>
              <a:t>     </a:t>
            </a:r>
            <a:r>
              <a:rPr lang="en-US" sz="2000" i="1" dirty="0" err="1">
                <a:solidFill>
                  <a:prstClr val="black"/>
                </a:solidFill>
                <a:latin typeface="Simplified Arabic" pitchFamily="18" charset="-78"/>
                <a:cs typeface="Simplified Arabic" pitchFamily="18" charset="-78"/>
              </a:rPr>
              <a:t>Ancylostoma</a:t>
            </a:r>
            <a:r>
              <a:rPr lang="en-US" sz="2000" i="1" dirty="0">
                <a:solidFill>
                  <a:prstClr val="black"/>
                </a:solidFill>
                <a:latin typeface="Simplified Arabic" pitchFamily="18" charset="-78"/>
                <a:cs typeface="Simplified Arabic" pitchFamily="18" charset="-78"/>
              </a:rPr>
              <a:t> </a:t>
            </a:r>
            <a:r>
              <a:rPr lang="en-US" sz="2000" i="1" dirty="0" err="1">
                <a:solidFill>
                  <a:prstClr val="black"/>
                </a:solidFill>
                <a:latin typeface="Simplified Arabic" pitchFamily="18" charset="-78"/>
                <a:cs typeface="Simplified Arabic" pitchFamily="18" charset="-78"/>
              </a:rPr>
              <a:t>duodenale</a:t>
            </a:r>
            <a:r>
              <a:rPr lang="ar-IQ" sz="2000" i="1" dirty="0">
                <a:solidFill>
                  <a:prstClr val="black"/>
                </a:solidFill>
                <a:latin typeface="Simplified Arabic" pitchFamily="18" charset="-78"/>
                <a:cs typeface="Simplified Arabic" pitchFamily="18" charset="-78"/>
              </a:rPr>
              <a:t>  </a:t>
            </a:r>
            <a:r>
              <a:rPr lang="en-US" sz="2000" i="1" dirty="0">
                <a:solidFill>
                  <a:prstClr val="black"/>
                </a:solidFill>
                <a:latin typeface="Simplified Arabic" pitchFamily="18" charset="-78"/>
                <a:cs typeface="Simplified Arabic" pitchFamily="18" charset="-78"/>
              </a:rPr>
              <a:t>  </a:t>
            </a:r>
            <a:r>
              <a:rPr lang="ar-IQ" sz="2000" i="1" dirty="0">
                <a:solidFill>
                  <a:prstClr val="black"/>
                </a:solidFill>
                <a:latin typeface="Simplified Arabic" pitchFamily="18" charset="-78"/>
                <a:cs typeface="Simplified Arabic" pitchFamily="18" charset="-78"/>
              </a:rPr>
              <a:t> </a:t>
            </a: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600400" cy="61926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3643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en-US" sz="2000" dirty="0">
                <a:latin typeface="Simplified Arabic" pitchFamily="18" charset="-78"/>
                <a:cs typeface="Simplified Arabic" pitchFamily="18" charset="-78"/>
              </a:rPr>
              <a:t> </a:t>
            </a:r>
          </a:p>
          <a:p>
            <a:pPr marL="0" indent="0" algn="ctr">
              <a:buNone/>
            </a:pPr>
            <a:r>
              <a:rPr lang="ar-IQ" sz="2000" dirty="0">
                <a:latin typeface="Simplified Arabic" pitchFamily="18" charset="-78"/>
                <a:cs typeface="Simplified Arabic" pitchFamily="18" charset="-78"/>
              </a:rPr>
              <a:t> الدودة </a:t>
            </a:r>
            <a:r>
              <a:rPr lang="ar-IQ" sz="2000" dirty="0" err="1">
                <a:latin typeface="Simplified Arabic" pitchFamily="18" charset="-78"/>
                <a:cs typeface="Simplified Arabic" pitchFamily="18" charset="-78"/>
              </a:rPr>
              <a:t>الشصية</a:t>
            </a:r>
            <a:r>
              <a:rPr lang="ar-IQ" sz="2000" dirty="0">
                <a:latin typeface="Simplified Arabic" pitchFamily="18" charset="-78"/>
                <a:cs typeface="Simplified Arabic" pitchFamily="18" charset="-78"/>
              </a:rPr>
              <a:t>      </a:t>
            </a:r>
            <a:r>
              <a:rPr lang="en-US" sz="2000" i="1" dirty="0" err="1">
                <a:latin typeface="Simplified Arabic" pitchFamily="18" charset="-78"/>
                <a:cs typeface="Simplified Arabic" pitchFamily="18" charset="-78"/>
              </a:rPr>
              <a:t>Ancylostoma</a:t>
            </a:r>
            <a:r>
              <a:rPr lang="en-US" sz="2000" i="1" dirty="0">
                <a:latin typeface="Simplified Arabic" pitchFamily="18" charset="-78"/>
                <a:cs typeface="Simplified Arabic" pitchFamily="18" charset="-78"/>
              </a:rPr>
              <a:t> </a:t>
            </a:r>
            <a:r>
              <a:rPr lang="en-US" sz="2000" i="1" dirty="0" err="1">
                <a:latin typeface="Simplified Arabic" pitchFamily="18" charset="-78"/>
                <a:cs typeface="Simplified Arabic" pitchFamily="18" charset="-78"/>
              </a:rPr>
              <a:t>duodenale</a:t>
            </a:r>
            <a:r>
              <a:rPr lang="ar-IQ" sz="2000" i="1" dirty="0">
                <a:latin typeface="Simplified Arabic" pitchFamily="18" charset="-78"/>
                <a:cs typeface="Simplified Arabic" pitchFamily="18" charset="-78"/>
              </a:rPr>
              <a:t>  </a:t>
            </a:r>
          </a:p>
          <a:p>
            <a:pPr marL="0" indent="0" algn="ctr">
              <a:buNone/>
            </a:pPr>
            <a:endParaRPr lang="ar-IQ" sz="2000" i="1" dirty="0">
              <a:latin typeface="Simplified Arabic" pitchFamily="18" charset="-78"/>
              <a:cs typeface="Simplified Arabic" pitchFamily="18" charset="-78"/>
            </a:endParaRPr>
          </a:p>
          <a:p>
            <a:pPr marL="0" indent="0">
              <a:buNone/>
            </a:pPr>
            <a:r>
              <a:rPr lang="ar-IQ" sz="2000" dirty="0">
                <a:latin typeface="Simplified Arabic" pitchFamily="18" charset="-78"/>
                <a:cs typeface="Simplified Arabic" pitchFamily="18" charset="-78"/>
              </a:rPr>
              <a:t>تسمى هذه الدودة وديدان </a:t>
            </a:r>
            <a:r>
              <a:rPr lang="en-US" sz="2000" dirty="0" err="1">
                <a:latin typeface="Simplified Arabic" pitchFamily="18" charset="-78"/>
                <a:cs typeface="Simplified Arabic" pitchFamily="18" charset="-78"/>
              </a:rPr>
              <a:t>Necator</a:t>
            </a:r>
            <a:r>
              <a:rPr lang="en-US" sz="2000" dirty="0">
                <a:latin typeface="Simplified Arabic" pitchFamily="18" charset="-78"/>
                <a:cs typeface="Simplified Arabic" pitchFamily="18" charset="-78"/>
              </a:rPr>
              <a:t> </a:t>
            </a:r>
            <a:r>
              <a:rPr lang="en-US" sz="2000" dirty="0" err="1">
                <a:latin typeface="Simplified Arabic" pitchFamily="18" charset="-78"/>
                <a:cs typeface="Simplified Arabic" pitchFamily="18" charset="-78"/>
              </a:rPr>
              <a:t>americanus</a:t>
            </a:r>
            <a:r>
              <a:rPr lang="ar-IQ" sz="2000" dirty="0">
                <a:latin typeface="Simplified Arabic" pitchFamily="18" charset="-78"/>
                <a:cs typeface="Simplified Arabic" pitchFamily="18" charset="-78"/>
              </a:rPr>
              <a:t> باسم الديدان </a:t>
            </a:r>
            <a:r>
              <a:rPr lang="ar-IQ" sz="2000" dirty="0" err="1">
                <a:latin typeface="Simplified Arabic" pitchFamily="18" charset="-78"/>
                <a:cs typeface="Simplified Arabic" pitchFamily="18" charset="-78"/>
              </a:rPr>
              <a:t>الشصية</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Hook worms </a:t>
            </a:r>
            <a:r>
              <a:rPr lang="ar-IQ" sz="2000" dirty="0">
                <a:latin typeface="Simplified Arabic" pitchFamily="18" charset="-78"/>
                <a:cs typeface="Simplified Arabic" pitchFamily="18" charset="-78"/>
              </a:rPr>
              <a:t> وهما شائعان في الانسان ومتشابهان كثيراً في مظهرهما العام وفي اغلب تفاصيل دورة الحياة والعادات .</a:t>
            </a:r>
          </a:p>
          <a:p>
            <a:pPr marL="0" indent="0">
              <a:buNone/>
            </a:pPr>
            <a:endParaRPr lang="ar-IQ" sz="2000" dirty="0">
              <a:latin typeface="Simplified Arabic" pitchFamily="18" charset="-78"/>
              <a:cs typeface="Simplified Arabic" pitchFamily="18" charset="-78"/>
            </a:endParaRPr>
          </a:p>
          <a:p>
            <a:pPr marL="0" indent="0">
              <a:buNone/>
            </a:pPr>
            <a:r>
              <a:rPr lang="ar-IQ" sz="2000" dirty="0">
                <a:latin typeface="Simplified Arabic" pitchFamily="18" charset="-78"/>
                <a:cs typeface="Simplified Arabic" pitchFamily="18" charset="-78"/>
              </a:rPr>
              <a:t>الديدان البالغة اسطوانية والجزء الامامي من الجسم منعف نحو الناحية الظهرية مشكلاً تركيباً يشبه الشص . محفظة الفم واسعة بيضوية الشكل  ومحاطة بطنياً بزوج من صفائح </a:t>
            </a:r>
            <a:r>
              <a:rPr lang="ar-IQ" sz="2000" dirty="0" err="1">
                <a:latin typeface="Simplified Arabic" pitchFamily="18" charset="-78"/>
                <a:cs typeface="Simplified Arabic" pitchFamily="18" charset="-78"/>
              </a:rPr>
              <a:t>كايتينية</a:t>
            </a:r>
            <a:r>
              <a:rPr lang="ar-IQ" sz="2000" dirty="0">
                <a:latin typeface="Simplified Arabic" pitchFamily="18" charset="-78"/>
                <a:cs typeface="Simplified Arabic" pitchFamily="18" charset="-78"/>
              </a:rPr>
              <a:t> تحمل اسناناً.</a:t>
            </a:r>
          </a:p>
          <a:p>
            <a:pPr marL="0" indent="0">
              <a:buNone/>
            </a:pPr>
            <a:endParaRPr lang="ar-IQ" sz="2000" dirty="0">
              <a:latin typeface="Simplified Arabic" pitchFamily="18" charset="-78"/>
              <a:cs typeface="Simplified Arabic" pitchFamily="18" charset="-78"/>
            </a:endParaRPr>
          </a:p>
          <a:p>
            <a:pPr marL="0" indent="0">
              <a:buNone/>
            </a:pPr>
            <a:r>
              <a:rPr lang="ar-IQ" sz="2000" dirty="0">
                <a:latin typeface="Simplified Arabic" pitchFamily="18" charset="-78"/>
                <a:cs typeface="Simplified Arabic" pitchFamily="18" charset="-78"/>
              </a:rPr>
              <a:t>يتراوح طول الانثى بين </a:t>
            </a:r>
            <a:r>
              <a:rPr lang="en-US" sz="2000" dirty="0">
                <a:latin typeface="Simplified Arabic" pitchFamily="18" charset="-78"/>
                <a:cs typeface="Simplified Arabic" pitchFamily="18" charset="-78"/>
              </a:rPr>
              <a:t>10</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13</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12</a:t>
            </a:r>
            <a:r>
              <a:rPr lang="ar-IQ" sz="2000" dirty="0">
                <a:latin typeface="Simplified Arabic" pitchFamily="18" charset="-78"/>
                <a:cs typeface="Simplified Arabic" pitchFamily="18" charset="-78"/>
              </a:rPr>
              <a:t>) ملم والفتح التناسلية الانثوية تقع خلف منتصف الجسم ونهاية الجسم الخلفية تنتهي بشوكة دقيقة . يتراوح طول الذكر بين </a:t>
            </a:r>
            <a:r>
              <a:rPr lang="en-US" sz="2000" dirty="0">
                <a:latin typeface="Simplified Arabic" pitchFamily="18" charset="-78"/>
                <a:cs typeface="Simplified Arabic" pitchFamily="18" charset="-78"/>
              </a:rPr>
              <a:t>8</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11</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9</a:t>
            </a:r>
            <a:r>
              <a:rPr lang="ar-IQ" sz="2000" dirty="0">
                <a:latin typeface="Simplified Arabic" pitchFamily="18" charset="-78"/>
                <a:cs typeface="Simplified Arabic" pitchFamily="18" charset="-78"/>
              </a:rPr>
              <a:t>) ملم ويتميز بوجود كيس سفاد  </a:t>
            </a:r>
            <a:r>
              <a:rPr lang="en-US" sz="2000" dirty="0">
                <a:latin typeface="Simplified Arabic" pitchFamily="18" charset="-78"/>
                <a:cs typeface="Simplified Arabic" pitchFamily="18" charset="-78"/>
              </a:rPr>
              <a:t> </a:t>
            </a:r>
            <a:r>
              <a:rPr lang="en-US" sz="2000" dirty="0" err="1">
                <a:latin typeface="Simplified Arabic" pitchFamily="18" charset="-78"/>
                <a:cs typeface="Simplified Arabic" pitchFamily="18" charset="-78"/>
              </a:rPr>
              <a:t>copulatory</a:t>
            </a:r>
            <a:r>
              <a:rPr lang="en-US" sz="2000" dirty="0">
                <a:latin typeface="Simplified Arabic" pitchFamily="18" charset="-78"/>
                <a:cs typeface="Simplified Arabic" pitchFamily="18" charset="-78"/>
              </a:rPr>
              <a:t> bursa  </a:t>
            </a:r>
            <a:r>
              <a:rPr lang="ar-IQ" sz="2000" dirty="0">
                <a:latin typeface="Simplified Arabic" pitchFamily="18" charset="-78"/>
                <a:cs typeface="Simplified Arabic" pitchFamily="18" charset="-78"/>
              </a:rPr>
              <a:t> عريض مدعم بعدد من الاشعة اللحمية المرتبة بنظام خاص عند النهاية للجسم وهناك زوج من شويكات  السفاد.</a:t>
            </a:r>
            <a:endParaRPr lang="en-US" sz="2000" dirty="0">
              <a:latin typeface="Simplified Arabic" pitchFamily="18" charset="-78"/>
              <a:cs typeface="Simplified Arabic" pitchFamily="18" charset="-78"/>
            </a:endParaRPr>
          </a:p>
          <a:p>
            <a:pPr marL="0" indent="0">
              <a:buNone/>
            </a:pPr>
            <a:endParaRPr lang="ar-IQ"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570107"/>
            <a:ext cx="338437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570107"/>
            <a:ext cx="302433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3136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ar-IQ" sz="2000" dirty="0">
                <a:latin typeface="Simplified Arabic" pitchFamily="18" charset="-78"/>
                <a:cs typeface="Simplified Arabic" pitchFamily="18" charset="-78"/>
              </a:rPr>
              <a:t>  </a:t>
            </a:r>
          </a:p>
          <a:p>
            <a:pPr marL="0" indent="0">
              <a:buNone/>
            </a:pPr>
            <a:endParaRPr lang="ar-IQ" sz="2000" dirty="0">
              <a:latin typeface="Simplified Arabic" pitchFamily="18" charset="-78"/>
              <a:cs typeface="Simplified Arabic" pitchFamily="18" charset="-78"/>
            </a:endParaRPr>
          </a:p>
          <a:p>
            <a:pPr marL="0" indent="0">
              <a:buNone/>
            </a:pPr>
            <a:endParaRPr lang="ar-IQ" sz="2000" dirty="0">
              <a:latin typeface="Simplified Arabic" pitchFamily="18" charset="-78"/>
              <a:cs typeface="Simplified Arabic" pitchFamily="18" charset="-78"/>
            </a:endParaRPr>
          </a:p>
          <a:p>
            <a:pPr marL="0" indent="0">
              <a:buNone/>
            </a:pPr>
            <a:endParaRPr lang="ar-IQ" sz="2000" dirty="0">
              <a:latin typeface="Simplified Arabic" pitchFamily="18" charset="-78"/>
              <a:cs typeface="Simplified Arabic" pitchFamily="18" charset="-78"/>
            </a:endParaRPr>
          </a:p>
          <a:p>
            <a:pPr marL="0" indent="0">
              <a:buNone/>
            </a:pPr>
            <a:endParaRPr lang="ar-IQ" sz="2000" dirty="0">
              <a:latin typeface="Simplified Arabic" pitchFamily="18" charset="-78"/>
              <a:cs typeface="Simplified Arabic" pitchFamily="18" charset="-78"/>
            </a:endParaRPr>
          </a:p>
          <a:p>
            <a:pPr marL="0" indent="0">
              <a:buNone/>
            </a:pPr>
            <a:r>
              <a:rPr lang="ar-IQ" sz="2000" dirty="0">
                <a:latin typeface="Simplified Arabic" pitchFamily="18" charset="-78"/>
                <a:cs typeface="Simplified Arabic" pitchFamily="18" charset="-78"/>
              </a:rPr>
              <a:t>تطرح الانثى البالغة حوالي </a:t>
            </a:r>
            <a:r>
              <a:rPr lang="en-US" sz="2000" dirty="0">
                <a:latin typeface="Simplified Arabic" pitchFamily="18" charset="-78"/>
                <a:cs typeface="Simplified Arabic" pitchFamily="18" charset="-78"/>
              </a:rPr>
              <a:t>25</a:t>
            </a:r>
            <a:r>
              <a:rPr lang="ar-IQ" sz="2000" dirty="0">
                <a:latin typeface="Simplified Arabic" pitchFamily="18" charset="-78"/>
                <a:cs typeface="Simplified Arabic" pitchFamily="18" charset="-78"/>
              </a:rPr>
              <a:t>-</a:t>
            </a:r>
            <a:r>
              <a:rPr lang="en-US" sz="2000" dirty="0">
                <a:latin typeface="Simplified Arabic" pitchFamily="18" charset="-78"/>
                <a:cs typeface="Simplified Arabic" pitchFamily="18" charset="-78"/>
              </a:rPr>
              <a:t> 30</a:t>
            </a:r>
            <a:r>
              <a:rPr lang="ar-IQ" sz="2000" dirty="0">
                <a:latin typeface="Simplified Arabic" pitchFamily="18" charset="-78"/>
                <a:cs typeface="Simplified Arabic" pitchFamily="18" charset="-78"/>
              </a:rPr>
              <a:t> الف بيضة يومياً وهي في مرحلة </a:t>
            </a:r>
            <a:r>
              <a:rPr lang="en-US" sz="2000" dirty="0">
                <a:latin typeface="Simplified Arabic" pitchFamily="18" charset="-78"/>
                <a:cs typeface="Simplified Arabic" pitchFamily="18" charset="-78"/>
              </a:rPr>
              <a:t>2</a:t>
            </a:r>
            <a:r>
              <a:rPr lang="ar-IQ"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8</a:t>
            </a:r>
            <a:r>
              <a:rPr lang="ar-IQ" sz="2000" dirty="0">
                <a:latin typeface="Simplified Arabic" pitchFamily="18" charset="-78"/>
                <a:cs typeface="Simplified Arabic" pitchFamily="18" charset="-78"/>
              </a:rPr>
              <a:t> خلايا </a:t>
            </a:r>
            <a:r>
              <a:rPr lang="ar-IQ" sz="2000" dirty="0" err="1">
                <a:latin typeface="Simplified Arabic" pitchFamily="18" charset="-78"/>
                <a:cs typeface="Simplified Arabic" pitchFamily="18" charset="-78"/>
              </a:rPr>
              <a:t>ولاتستمر</a:t>
            </a:r>
            <a:r>
              <a:rPr lang="ar-IQ" sz="2000" dirty="0">
                <a:latin typeface="Simplified Arabic" pitchFamily="18" charset="-78"/>
                <a:cs typeface="Simplified Arabic" pitchFamily="18" charset="-78"/>
              </a:rPr>
              <a:t> بالنمو الا بتعرضها للهواء حيث تحتاج الى حرارة ورطوبة معينتين . عند الفقس تصبح اليرقات عصوية </a:t>
            </a:r>
            <a:r>
              <a:rPr lang="en-US" sz="2000" dirty="0" err="1">
                <a:latin typeface="Simplified Arabic" pitchFamily="18" charset="-78"/>
                <a:cs typeface="Simplified Arabic" pitchFamily="18" charset="-78"/>
              </a:rPr>
              <a:t>Rhabditiform</a:t>
            </a:r>
            <a:r>
              <a:rPr lang="ar-IQ" sz="2000" dirty="0">
                <a:latin typeface="Simplified Arabic" pitchFamily="18" charset="-78"/>
                <a:cs typeface="Simplified Arabic" pitchFamily="18" charset="-78"/>
              </a:rPr>
              <a:t> وتعاني من انسلاخ متحولة الى شكل </a:t>
            </a:r>
            <a:r>
              <a:rPr lang="en-US" sz="2000" dirty="0" err="1">
                <a:latin typeface="Simplified Arabic" pitchFamily="18" charset="-78"/>
                <a:cs typeface="Simplified Arabic" pitchFamily="18" charset="-78"/>
              </a:rPr>
              <a:t>Strongyliform</a:t>
            </a:r>
            <a:r>
              <a:rPr lang="ar-IQ" sz="2000" dirty="0">
                <a:latin typeface="Simplified Arabic" pitchFamily="18" charset="-78"/>
                <a:cs typeface="Simplified Arabic" pitchFamily="18" charset="-78"/>
              </a:rPr>
              <a:t> وتتغذى هذه اليرقات على البكتريا والمواد الاخرى الموجودة </a:t>
            </a:r>
            <a:r>
              <a:rPr lang="ar-IQ" sz="2000" dirty="0" err="1">
                <a:latin typeface="Simplified Arabic" pitchFamily="18" charset="-78"/>
                <a:cs typeface="Simplified Arabic" pitchFamily="18" charset="-78"/>
              </a:rPr>
              <a:t>بالغائ</a:t>
            </a:r>
            <a:r>
              <a:rPr lang="ar-IQ" sz="2000" dirty="0">
                <a:latin typeface="Simplified Arabic" pitchFamily="18" charset="-78"/>
                <a:cs typeface="Simplified Arabic" pitchFamily="18" charset="-78"/>
              </a:rPr>
              <a:t> وهي تنمو </a:t>
            </a:r>
            <a:r>
              <a:rPr lang="ar-IQ" sz="2000" dirty="0" err="1">
                <a:latin typeface="Simplified Arabic" pitchFamily="18" charset="-78"/>
                <a:cs typeface="Simplified Arabic" pitchFamily="18" charset="-78"/>
              </a:rPr>
              <a:t>يسرعة</a:t>
            </a:r>
            <a:r>
              <a:rPr lang="ar-IQ" sz="2000" dirty="0">
                <a:latin typeface="Simplified Arabic" pitchFamily="18" charset="-78"/>
                <a:cs typeface="Simplified Arabic" pitchFamily="18" charset="-78"/>
              </a:rPr>
              <a:t> وتعاني من </a:t>
            </a:r>
            <a:r>
              <a:rPr lang="ar-IQ" sz="2000" dirty="0" err="1">
                <a:latin typeface="Simplified Arabic" pitchFamily="18" charset="-78"/>
                <a:cs typeface="Simplified Arabic" pitchFamily="18" charset="-78"/>
              </a:rPr>
              <a:t>انسلاخين</a:t>
            </a:r>
            <a:r>
              <a:rPr lang="ar-IQ" sz="2000" dirty="0">
                <a:latin typeface="Simplified Arabic" pitchFamily="18" charset="-78"/>
                <a:cs typeface="Simplified Arabic" pitchFamily="18" charset="-78"/>
              </a:rPr>
              <a:t> لتصبح يرقة خيطية </a:t>
            </a:r>
            <a:r>
              <a:rPr lang="en-US" sz="2000" dirty="0" err="1">
                <a:latin typeface="Simplified Arabic" pitchFamily="18" charset="-78"/>
                <a:cs typeface="Simplified Arabic" pitchFamily="18" charset="-78"/>
              </a:rPr>
              <a:t>Filariform</a:t>
            </a:r>
            <a:r>
              <a:rPr lang="ar-IQ" sz="2000" dirty="0">
                <a:latin typeface="Simplified Arabic" pitchFamily="18" charset="-78"/>
                <a:cs typeface="Simplified Arabic" pitchFamily="18" charset="-78"/>
              </a:rPr>
              <a:t> معدية وغير متغذية وهذه تهاجر الى مناطق العلوية من التربة منتظرة فرصة وتصل الى الدم واللمف وتنتقل الى القلب  فالرئتين وصعودا الى البلعوم ومن هنا </a:t>
            </a:r>
            <a:r>
              <a:rPr lang="ar-IQ" sz="2000" dirty="0" err="1">
                <a:latin typeface="Simplified Arabic" pitchFamily="18" charset="-78"/>
                <a:cs typeface="Simplified Arabic" pitchFamily="18" charset="-78"/>
              </a:rPr>
              <a:t>للامعاء</a:t>
            </a:r>
            <a:r>
              <a:rPr lang="ar-IQ" sz="2000" dirty="0">
                <a:latin typeface="Simplified Arabic" pitchFamily="18" charset="-78"/>
                <a:cs typeface="Simplified Arabic" pitchFamily="18" charset="-78"/>
              </a:rPr>
              <a:t> حيث  تطمر نفسها بين </a:t>
            </a:r>
            <a:r>
              <a:rPr lang="ar-IQ" sz="2000" dirty="0" err="1">
                <a:latin typeface="Simplified Arabic" pitchFamily="18" charset="-78"/>
                <a:cs typeface="Simplified Arabic" pitchFamily="18" charset="-78"/>
              </a:rPr>
              <a:t>الزغابات</a:t>
            </a:r>
            <a:r>
              <a:rPr lang="ar-IQ" sz="2000" dirty="0">
                <a:latin typeface="Simplified Arabic" pitchFamily="18" charset="-78"/>
                <a:cs typeface="Simplified Arabic" pitchFamily="18" charset="-78"/>
              </a:rPr>
              <a:t> حتى تنسلخ وبعدها تلتصق بالطبقة المخاطية </a:t>
            </a:r>
            <a:r>
              <a:rPr lang="ar-IQ" sz="2000" dirty="0" err="1">
                <a:latin typeface="Simplified Arabic" pitchFamily="18" charset="-78"/>
                <a:cs typeface="Simplified Arabic" pitchFamily="18" charset="-78"/>
              </a:rPr>
              <a:t>للامعاء</a:t>
            </a:r>
            <a:r>
              <a:rPr lang="ar-IQ" sz="2000" dirty="0">
                <a:latin typeface="Simplified Arabic" pitchFamily="18" charset="-78"/>
                <a:cs typeface="Simplified Arabic" pitchFamily="18" charset="-78"/>
              </a:rPr>
              <a:t> فتنموا الى ديدان بالغة في غضون خمسة اسابيع من تاريخ دخول اليرقات للجسم .</a:t>
            </a:r>
          </a:p>
        </p:txBody>
      </p:sp>
      <p:sp>
        <p:nvSpPr>
          <p:cNvPr id="4" name="وسيلة شرح على شكل سحابة 3"/>
          <p:cNvSpPr/>
          <p:nvPr/>
        </p:nvSpPr>
        <p:spPr>
          <a:xfrm>
            <a:off x="4427984" y="692696"/>
            <a:ext cx="3434680" cy="864096"/>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lvl="0">
              <a:spcBef>
                <a:spcPts val="600"/>
              </a:spcBef>
              <a:buClr>
                <a:srgbClr val="B13F9A"/>
              </a:buClr>
              <a:buSzPct val="73000"/>
            </a:pPr>
            <a:r>
              <a:rPr lang="ar-IQ" sz="2000" dirty="0">
                <a:solidFill>
                  <a:prstClr val="black"/>
                </a:solidFill>
                <a:latin typeface="Simplified Arabic" pitchFamily="18" charset="-78"/>
                <a:cs typeface="Simplified Arabic" pitchFamily="18" charset="-78"/>
              </a:rPr>
              <a:t>دورة الحياة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992" y="4221088"/>
            <a:ext cx="6048672"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75345"/>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755576" y="620688"/>
            <a:ext cx="7632848" cy="5616624"/>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ar-IQ" sz="2000" dirty="0"/>
          </a:p>
          <a:p>
            <a:pPr marL="0" indent="0">
              <a:buNone/>
            </a:pPr>
            <a:r>
              <a:rPr lang="ar-IQ" sz="2000" b="1" dirty="0">
                <a:solidFill>
                  <a:srgbClr val="FF0000"/>
                </a:solidFill>
              </a:rPr>
              <a:t>الاعراض المرضية :</a:t>
            </a:r>
          </a:p>
          <a:p>
            <a:pPr marL="0" indent="0">
              <a:buNone/>
            </a:pPr>
            <a:endParaRPr lang="ar-IQ" sz="2000" dirty="0"/>
          </a:p>
          <a:p>
            <a:pPr marL="0" indent="0">
              <a:buNone/>
            </a:pPr>
            <a:r>
              <a:rPr lang="ar-IQ" sz="2000" dirty="0"/>
              <a:t>يحصل شحوب او الاصفرار الشديد  والكسل العان وصعوبة التنفس عند الاجهاد , تضخم القلب مع نبض دموي ضعيف غير منتظم وترهل البطن والوجه وحمى غير منتظمة . قد يعاني الاطفال المصابون من </a:t>
            </a:r>
            <a:r>
              <a:rPr lang="ar-IQ" sz="2000" dirty="0" err="1"/>
              <a:t>تباطئ</a:t>
            </a:r>
            <a:r>
              <a:rPr lang="ar-IQ" sz="2000" dirty="0"/>
              <a:t> النمو العضلي والعقلي ويحصل تأخر ويل لفترة الطفولة . ويتسبب التأخر العقلي البلاهة والتأخر بالدراسة وكذلك  الاصابات العقلية المختلفة كالدوخة  والارق ...الخ  ويكون التأثير شديداً في الحوامل حيث الحاجة لوجود كميات اضافية من البروتين والحديد لنمو الجنين . وتعد هذه الديدان سبباً في حالات عديدة من الاجهاض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54006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945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0">
            <a:schemeClr val="accent5"/>
          </a:lnRef>
          <a:fillRef idx="3">
            <a:schemeClr val="accent5"/>
          </a:fillRef>
          <a:effectRef idx="3">
            <a:schemeClr val="accent5"/>
          </a:effectRef>
          <a:fontRef idx="minor">
            <a:schemeClr val="lt1"/>
          </a:fontRef>
        </p:style>
        <p:txBody>
          <a:bodyPr/>
          <a:lstStyle/>
          <a:p>
            <a:r>
              <a:rPr lang="ar-IQ" dirty="0"/>
              <a:t>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49758"/>
            <a:ext cx="4248472" cy="34392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0">
            <a:schemeClr val="accent4"/>
          </a:lnRef>
          <a:fillRef idx="3">
            <a:schemeClr val="accent4"/>
          </a:fillRef>
          <a:effectRef idx="3">
            <a:schemeClr val="accent4"/>
          </a:effectRef>
          <a:fontRef idx="minor">
            <a:schemeClr val="lt1"/>
          </a:fontRef>
        </p:style>
      </p:pic>
      <p:sp>
        <p:nvSpPr>
          <p:cNvPr id="5" name="مربع نص 4"/>
          <p:cNvSpPr txBox="1"/>
          <p:nvPr/>
        </p:nvSpPr>
        <p:spPr>
          <a:xfrm>
            <a:off x="4932040" y="2204864"/>
            <a:ext cx="3816424" cy="584775"/>
          </a:xfrm>
          <a:prstGeom prst="rect">
            <a:avLst/>
          </a:prstGeom>
          <a:noFill/>
        </p:spPr>
        <p:txBody>
          <a:bodyPr wrap="square" rtlCol="1">
            <a:spAutoFit/>
          </a:bodyPr>
          <a:lstStyle/>
          <a:p>
            <a:pPr algn="ctr"/>
            <a:r>
              <a:rPr lang="ar-IQ" sz="3200" b="1" dirty="0"/>
              <a:t>شكراً لحسن الاصغاء</a:t>
            </a:r>
          </a:p>
        </p:txBody>
      </p:sp>
      <p:pic>
        <p:nvPicPr>
          <p:cNvPr id="2050" name="Picture 2"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645024"/>
            <a:ext cx="3240360" cy="184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563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0">
            <a:scrgbClr r="0" g="0" b="0"/>
          </a:lnRef>
          <a:fillRef idx="1002">
            <a:schemeClr val="lt2"/>
          </a:fillRef>
          <a:effectRef idx="0">
            <a:scrgbClr r="0" g="0" b="0"/>
          </a:effectRef>
          <a:fontRef idx="major"/>
        </p:style>
        <p:txBody>
          <a:bodyPr>
            <a:normAutofit/>
          </a:bodyPr>
          <a:lstStyle/>
          <a:p>
            <a:pPr marL="0" indent="0" algn="ctr">
              <a:buNone/>
            </a:pPr>
            <a:endParaRPr lang="ar-IQ" sz="2000" dirty="0"/>
          </a:p>
          <a:p>
            <a:pPr marL="0" indent="0" algn="ctr">
              <a:buNone/>
            </a:pPr>
            <a:r>
              <a:rPr lang="ar-IQ" sz="2000" i="1" dirty="0"/>
              <a:t>               </a:t>
            </a:r>
            <a:r>
              <a:rPr lang="en-US" sz="2000" i="1" dirty="0" err="1"/>
              <a:t>Enterobius</a:t>
            </a:r>
            <a:r>
              <a:rPr lang="en-US" sz="2000" i="1" dirty="0"/>
              <a:t> vermicular</a:t>
            </a:r>
            <a:r>
              <a:rPr lang="ar-IQ" sz="2000" i="1" dirty="0"/>
              <a:t>    </a:t>
            </a:r>
          </a:p>
          <a:p>
            <a:pPr marL="0" indent="0">
              <a:buNone/>
            </a:pPr>
            <a:endParaRPr lang="ar-IQ" sz="2000" i="1" dirty="0"/>
          </a:p>
          <a:p>
            <a:pPr marL="0" indent="0">
              <a:buNone/>
            </a:pPr>
            <a:endParaRPr lang="ar-IQ" sz="2000" dirty="0"/>
          </a:p>
          <a:p>
            <a:pPr marL="0" indent="0">
              <a:buNone/>
            </a:pPr>
            <a:endParaRPr lang="ar-IQ" sz="2000" dirty="0"/>
          </a:p>
          <a:p>
            <a:pPr marL="0" indent="0">
              <a:buNone/>
            </a:pPr>
            <a:r>
              <a:rPr lang="ar-IQ" sz="2000" dirty="0"/>
              <a:t>تسمى الديدان الدبوسية (</a:t>
            </a:r>
            <a:r>
              <a:rPr lang="en-US" sz="2000" dirty="0"/>
              <a:t>Pin worms</a:t>
            </a:r>
            <a:r>
              <a:rPr lang="ar-IQ" sz="2000" dirty="0"/>
              <a:t> ) او الديدان </a:t>
            </a:r>
            <a:r>
              <a:rPr lang="ar-IQ" sz="2000" dirty="0" err="1"/>
              <a:t>المقعدية</a:t>
            </a:r>
            <a:r>
              <a:rPr lang="ar-IQ" sz="2000" dirty="0"/>
              <a:t> </a:t>
            </a:r>
            <a:r>
              <a:rPr lang="en-US" sz="2000" dirty="0"/>
              <a:t>seat worm  </a:t>
            </a:r>
            <a:r>
              <a:rPr lang="ar-IQ" sz="2000" dirty="0"/>
              <a:t> </a:t>
            </a:r>
          </a:p>
          <a:p>
            <a:pPr marL="0" indent="0">
              <a:buNone/>
            </a:pPr>
            <a:r>
              <a:rPr lang="en-US" sz="2000" dirty="0"/>
              <a:t>Disease</a:t>
            </a:r>
            <a:r>
              <a:rPr lang="ar-IQ" sz="2000" dirty="0"/>
              <a:t> : داء </a:t>
            </a:r>
            <a:r>
              <a:rPr lang="ar-IQ" sz="2000" dirty="0" err="1"/>
              <a:t>الدبوسيات</a:t>
            </a:r>
            <a:r>
              <a:rPr lang="ar-IQ" sz="2000" dirty="0"/>
              <a:t> </a:t>
            </a:r>
            <a:r>
              <a:rPr lang="en-US" sz="2000" dirty="0" err="1"/>
              <a:t>Enterobiasis</a:t>
            </a:r>
            <a:r>
              <a:rPr lang="ar-IQ" sz="2000" dirty="0"/>
              <a:t> , داء </a:t>
            </a:r>
            <a:r>
              <a:rPr lang="ar-IQ" sz="2000" dirty="0" err="1"/>
              <a:t>دقيقيات</a:t>
            </a:r>
            <a:r>
              <a:rPr lang="ar-IQ" sz="2000" dirty="0"/>
              <a:t> الذيل </a:t>
            </a:r>
            <a:r>
              <a:rPr lang="en-US" sz="2000" dirty="0" err="1"/>
              <a:t>oxyuriasis</a:t>
            </a:r>
            <a:r>
              <a:rPr lang="en-US" sz="2000" dirty="0"/>
              <a:t> </a:t>
            </a:r>
            <a:r>
              <a:rPr lang="ar-IQ" sz="2000" dirty="0"/>
              <a:t> </a:t>
            </a:r>
          </a:p>
          <a:p>
            <a:pPr marL="0" indent="0">
              <a:buNone/>
            </a:pPr>
            <a:endParaRPr lang="ar-IQ" sz="2000" dirty="0"/>
          </a:p>
          <a:p>
            <a:pPr marL="0" indent="0">
              <a:buNone/>
            </a:pPr>
            <a:r>
              <a:rPr lang="ar-IQ" sz="2000" u="sng" dirty="0"/>
              <a:t>موقع الاصابة  او التواجد : </a:t>
            </a:r>
            <a:r>
              <a:rPr lang="en-US" sz="2000" dirty="0"/>
              <a:t>inhabitant</a:t>
            </a:r>
            <a:r>
              <a:rPr lang="ar-IQ" sz="2000" dirty="0"/>
              <a:t> : تعيش الديدان البالغة  الامعاء الغليظة (منطقة الاعور)</a:t>
            </a:r>
          </a:p>
          <a:p>
            <a:pPr marL="0" indent="0">
              <a:buNone/>
            </a:pPr>
            <a:r>
              <a:rPr lang="ar-IQ" sz="2000" u="sng" dirty="0">
                <a:solidFill>
                  <a:srgbClr val="FF0000"/>
                </a:solidFill>
              </a:rPr>
              <a:t>المضيف النهائي: </a:t>
            </a:r>
            <a:r>
              <a:rPr lang="en-US" sz="2000" dirty="0">
                <a:solidFill>
                  <a:srgbClr val="FF0000"/>
                </a:solidFill>
              </a:rPr>
              <a:t>final host </a:t>
            </a:r>
            <a:r>
              <a:rPr lang="ar-IQ" sz="2000" dirty="0"/>
              <a:t>: الانسان </a:t>
            </a:r>
          </a:p>
          <a:p>
            <a:pPr marL="0" indent="0">
              <a:buNone/>
            </a:pPr>
            <a:endParaRPr lang="ar-IQ" sz="2000" dirty="0"/>
          </a:p>
          <a:p>
            <a:pPr marL="0" indent="0">
              <a:buNone/>
            </a:pPr>
            <a:r>
              <a:rPr lang="ar-IQ" sz="2000" u="sng" dirty="0">
                <a:solidFill>
                  <a:srgbClr val="FF0000"/>
                </a:solidFill>
              </a:rPr>
              <a:t>الطور المعدي </a:t>
            </a:r>
            <a:r>
              <a:rPr lang="ar-IQ" sz="2000" dirty="0">
                <a:solidFill>
                  <a:srgbClr val="FF0000"/>
                </a:solidFill>
              </a:rPr>
              <a:t>: </a:t>
            </a:r>
            <a:r>
              <a:rPr lang="en-US" sz="2000" dirty="0"/>
              <a:t>infective stage</a:t>
            </a:r>
            <a:r>
              <a:rPr lang="ar-IQ" sz="2000" dirty="0"/>
              <a:t>:  البيوض </a:t>
            </a:r>
            <a:r>
              <a:rPr lang="en-US" sz="2000" dirty="0"/>
              <a:t>eggs </a:t>
            </a:r>
            <a:r>
              <a:rPr lang="ar-IQ" sz="2000" dirty="0"/>
              <a:t> </a:t>
            </a:r>
          </a:p>
          <a:p>
            <a:pPr marL="0" indent="0">
              <a:buNone/>
            </a:pPr>
            <a:endParaRPr lang="ar-IQ" sz="2000" dirty="0"/>
          </a:p>
          <a:p>
            <a:pPr marL="0" indent="0">
              <a:buNone/>
            </a:pPr>
            <a:r>
              <a:rPr lang="ar-IQ" sz="2000" u="sng" dirty="0">
                <a:solidFill>
                  <a:srgbClr val="FF0000"/>
                </a:solidFill>
              </a:rPr>
              <a:t>طريقة الاصابة: </a:t>
            </a:r>
            <a:r>
              <a:rPr lang="en-US" sz="2000" u="sng" dirty="0">
                <a:solidFill>
                  <a:srgbClr val="FF0000"/>
                </a:solidFill>
              </a:rPr>
              <a:t> </a:t>
            </a:r>
            <a:r>
              <a:rPr lang="en-US" sz="2000" dirty="0"/>
              <a:t>route of infection</a:t>
            </a:r>
            <a:r>
              <a:rPr lang="ar-IQ" sz="2000" dirty="0"/>
              <a:t>: تناول غذاء او شراب ملوث او حاوي على البيوض او حتى الايدي الملوثة مع البيوض .</a:t>
            </a:r>
          </a:p>
          <a:p>
            <a:pPr marL="0" indent="0">
              <a:buNone/>
            </a:pPr>
            <a:endParaRPr lang="ar-IQ" sz="2000" dirty="0"/>
          </a:p>
        </p:txBody>
      </p:sp>
      <p:sp>
        <p:nvSpPr>
          <p:cNvPr id="4" name="وسيلة شرح على شكل سحابة 3"/>
          <p:cNvSpPr/>
          <p:nvPr/>
        </p:nvSpPr>
        <p:spPr>
          <a:xfrm>
            <a:off x="6084168" y="188640"/>
            <a:ext cx="2354560" cy="10446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t>الدودة الدبوسية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84" y="1052736"/>
            <a:ext cx="2238176" cy="32220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278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endParaRPr lang="ar-IQ" sz="2000" dirty="0"/>
          </a:p>
          <a:p>
            <a:pPr marL="0" indent="0" algn="ctr">
              <a:buNone/>
            </a:pPr>
            <a:endParaRPr lang="ar-IQ" sz="2000" dirty="0"/>
          </a:p>
          <a:p>
            <a:pPr marL="0" indent="0" algn="ctr">
              <a:buNone/>
            </a:pPr>
            <a:endParaRPr lang="ar-IQ" sz="2000" dirty="0"/>
          </a:p>
          <a:p>
            <a:pPr marL="0" indent="0" algn="ctr">
              <a:buNone/>
            </a:pPr>
            <a:endParaRPr lang="ar-IQ" sz="2000" dirty="0"/>
          </a:p>
          <a:p>
            <a:pPr marL="0" indent="0" algn="ctr">
              <a:buNone/>
            </a:pPr>
            <a:endParaRPr lang="ar-IQ" sz="2000" dirty="0"/>
          </a:p>
          <a:p>
            <a:pPr marL="0" indent="0">
              <a:buNone/>
            </a:pPr>
            <a:r>
              <a:rPr lang="ar-IQ" sz="2000" dirty="0">
                <a:solidFill>
                  <a:srgbClr val="FF0000"/>
                </a:solidFill>
              </a:rPr>
              <a:t>الديدان البالغة </a:t>
            </a:r>
            <a:r>
              <a:rPr lang="en-US" sz="2000" dirty="0">
                <a:solidFill>
                  <a:srgbClr val="FF0000"/>
                </a:solidFill>
              </a:rPr>
              <a:t>adult worm </a:t>
            </a:r>
            <a:r>
              <a:rPr lang="ar-IQ" sz="2000" dirty="0">
                <a:solidFill>
                  <a:srgbClr val="FF0000"/>
                </a:solidFill>
              </a:rPr>
              <a:t> </a:t>
            </a:r>
            <a:r>
              <a:rPr lang="ar-IQ" sz="2000" dirty="0"/>
              <a:t>:  تتميز الديدان البالغة بكونها </a:t>
            </a:r>
            <a:r>
              <a:rPr lang="ar-IQ" sz="2000" dirty="0" err="1"/>
              <a:t>مغزلية</a:t>
            </a:r>
            <a:r>
              <a:rPr lang="ar-IQ" sz="2000" dirty="0"/>
              <a:t> الشكل , </a:t>
            </a:r>
            <a:r>
              <a:rPr lang="ar-IQ" sz="2000" dirty="0" err="1"/>
              <a:t>لاتمتلك</a:t>
            </a:r>
            <a:r>
              <a:rPr lang="ar-IQ" sz="2000" dirty="0"/>
              <a:t> تجويفاً فمياً لكنها مزودة بثلاث شفاه ولها امتداد من </a:t>
            </a:r>
            <a:r>
              <a:rPr lang="ar-IQ" sz="2000" dirty="0" err="1"/>
              <a:t>الكيوتكل</a:t>
            </a:r>
            <a:r>
              <a:rPr lang="ar-IQ" sz="2000" dirty="0"/>
              <a:t> في الجهة الظهرية البطنية </a:t>
            </a:r>
            <a:r>
              <a:rPr lang="ar-IQ" sz="2000" dirty="0" err="1"/>
              <a:t>للمرئ</a:t>
            </a:r>
            <a:r>
              <a:rPr lang="ar-IQ" sz="2000" dirty="0"/>
              <a:t> حوصلة عضلية واضحة في نهايته الخلفية .</a:t>
            </a:r>
          </a:p>
          <a:p>
            <a:pPr marL="0" indent="0">
              <a:buNone/>
            </a:pPr>
            <a:r>
              <a:rPr lang="ar-IQ" sz="2000" dirty="0"/>
              <a:t>يتراوح حجم الذكر بين (</a:t>
            </a:r>
            <a:r>
              <a:rPr lang="en-US" sz="2000" dirty="0"/>
              <a:t>2</a:t>
            </a:r>
            <a:r>
              <a:rPr lang="ar-IQ" sz="2000" dirty="0"/>
              <a:t> -</a:t>
            </a:r>
            <a:r>
              <a:rPr lang="en-US" sz="2000" dirty="0"/>
              <a:t>5</a:t>
            </a:r>
            <a:r>
              <a:rPr lang="ar-IQ" sz="2000" dirty="0"/>
              <a:t>) طولاً و (</a:t>
            </a:r>
            <a:r>
              <a:rPr lang="en-US" sz="2000" dirty="0"/>
              <a:t>0.1</a:t>
            </a:r>
            <a:r>
              <a:rPr lang="ar-IQ" sz="2000" dirty="0"/>
              <a:t> -</a:t>
            </a:r>
            <a:r>
              <a:rPr lang="en-US" sz="2000" dirty="0"/>
              <a:t>0.2</a:t>
            </a:r>
            <a:r>
              <a:rPr lang="ar-IQ" sz="2000" dirty="0"/>
              <a:t> ملم) عرضاً عادتاً اصغر من الاناث , نهايته الخلفية معقوفة الى الجهة البطنية وله شوكة جماع </a:t>
            </a:r>
            <a:r>
              <a:rPr lang="en-US" sz="2000" dirty="0" err="1"/>
              <a:t>copulatory</a:t>
            </a:r>
            <a:r>
              <a:rPr lang="en-US" sz="2000" dirty="0"/>
              <a:t> spicule</a:t>
            </a:r>
            <a:r>
              <a:rPr lang="ar-IQ" sz="2000" dirty="0"/>
              <a:t>  واحدة تبلغ (</a:t>
            </a:r>
            <a:r>
              <a:rPr lang="en-US" sz="2000" dirty="0"/>
              <a:t>70</a:t>
            </a:r>
            <a:r>
              <a:rPr lang="ar-IQ" sz="2000" dirty="0"/>
              <a:t> ) </a:t>
            </a:r>
            <a:r>
              <a:rPr lang="ar-IQ" sz="2000" dirty="0" err="1"/>
              <a:t>مايكروناً</a:t>
            </a:r>
            <a:r>
              <a:rPr lang="ar-IQ" sz="2000" dirty="0"/>
              <a:t> طولاً كما تحتوي على اجنحة ذيلية </a:t>
            </a:r>
            <a:r>
              <a:rPr lang="en-US" sz="2000" dirty="0"/>
              <a:t>caudal </a:t>
            </a:r>
            <a:r>
              <a:rPr lang="en-US" sz="2000" dirty="0" err="1"/>
              <a:t>alae</a:t>
            </a:r>
            <a:r>
              <a:rPr lang="ar-IQ" sz="2000" dirty="0"/>
              <a:t> اضافة  الى الحليمات </a:t>
            </a:r>
            <a:r>
              <a:rPr lang="en-US" sz="2000" dirty="0"/>
              <a:t>papillae</a:t>
            </a:r>
            <a:r>
              <a:rPr lang="ar-IQ" sz="2000" dirty="0"/>
              <a:t> .</a:t>
            </a:r>
          </a:p>
          <a:p>
            <a:pPr marL="0" indent="0">
              <a:buNone/>
            </a:pPr>
            <a:r>
              <a:rPr lang="ar-IQ" sz="2000" dirty="0"/>
              <a:t>اما الاناث اكبر من الذكور تتراوح في اطوالها </a:t>
            </a:r>
            <a:r>
              <a:rPr lang="ar-IQ" sz="2000" dirty="0" err="1"/>
              <a:t>مابين</a:t>
            </a:r>
            <a:r>
              <a:rPr lang="ar-IQ" sz="2000" dirty="0"/>
              <a:t> (</a:t>
            </a:r>
            <a:r>
              <a:rPr lang="en-US" sz="2000" dirty="0"/>
              <a:t>8</a:t>
            </a:r>
            <a:r>
              <a:rPr lang="ar-IQ" sz="2000" dirty="0"/>
              <a:t> -</a:t>
            </a:r>
            <a:r>
              <a:rPr lang="en-US" sz="2000" dirty="0"/>
              <a:t>13</a:t>
            </a:r>
            <a:r>
              <a:rPr lang="ar-IQ" sz="2000" dirty="0"/>
              <a:t> ) وعرض </a:t>
            </a:r>
            <a:r>
              <a:rPr lang="en-US" sz="2000" dirty="0"/>
              <a:t>0.5</a:t>
            </a:r>
            <a:r>
              <a:rPr lang="ar-IQ" sz="2000" dirty="0"/>
              <a:t> ملم . ولها نهاية خلفية مستدقة ومدببة ومنها جاء الاسم الشائع لهذه الديدان ,</a:t>
            </a:r>
            <a:r>
              <a:rPr lang="en-US" sz="2000" dirty="0"/>
              <a:t> </a:t>
            </a:r>
            <a:r>
              <a:rPr lang="ar-IQ" sz="2000" dirty="0"/>
              <a:t>ولها زوج  من الاعضاء التناسلية امامي وخلفي </a:t>
            </a:r>
          </a:p>
          <a:p>
            <a:pPr marL="0" indent="0">
              <a:buNone/>
            </a:pPr>
            <a:r>
              <a:rPr lang="ar-IQ" sz="2000" dirty="0">
                <a:solidFill>
                  <a:srgbClr val="FF0000"/>
                </a:solidFill>
              </a:rPr>
              <a:t>يتكون كل جهاز تناسلي </a:t>
            </a:r>
            <a:r>
              <a:rPr lang="ar-IQ" sz="2000" dirty="0"/>
              <a:t>من مبيض خيطي ملتف وقناة بيض ورحم  ويلتقي  الرحمان بمهبل مشترك ثم فتحة  الفرج التي تقع في الربع الاول من مقدمة الجسم ,  اما فتحة المخرج فتقع في منطقة اتصال الثلثين الوسطي  والاخير . الديدان البالغة ذات لون ابيض- مصفر . </a:t>
            </a:r>
          </a:p>
          <a:p>
            <a:pPr marL="0" indent="0">
              <a:buNone/>
            </a:pPr>
            <a:r>
              <a:rPr lang="ar-IQ" sz="2000" dirty="0"/>
              <a:t>المقدمة الامامية من الجسم  لها زوائد من </a:t>
            </a:r>
            <a:r>
              <a:rPr lang="ar-IQ" sz="2000" dirty="0" err="1"/>
              <a:t>الكيوتكل</a:t>
            </a:r>
            <a:r>
              <a:rPr lang="ar-IQ" sz="2000" dirty="0"/>
              <a:t> تسمى الزوائد العنقية </a:t>
            </a:r>
            <a:r>
              <a:rPr lang="en-US" sz="2000" dirty="0"/>
              <a:t>cervical </a:t>
            </a:r>
            <a:r>
              <a:rPr lang="en-US" sz="2000" dirty="0" err="1"/>
              <a:t>alae</a:t>
            </a:r>
            <a:r>
              <a:rPr lang="en-US" sz="2000" dirty="0"/>
              <a:t>  </a:t>
            </a:r>
            <a:r>
              <a:rPr lang="ar-IQ" sz="2000" dirty="0"/>
              <a:t> (تسهل عملية تشخيص هذه الديدان).</a:t>
            </a:r>
          </a:p>
        </p:txBody>
      </p:sp>
      <p:sp>
        <p:nvSpPr>
          <p:cNvPr id="4" name="انفجار 2 3"/>
          <p:cNvSpPr/>
          <p:nvPr/>
        </p:nvSpPr>
        <p:spPr>
          <a:xfrm>
            <a:off x="3995936" y="215865"/>
            <a:ext cx="3578696" cy="914400"/>
          </a:xfrm>
          <a:prstGeom prst="irregularSeal2">
            <a:avLst/>
          </a:prstGeom>
        </p:spPr>
        <p:style>
          <a:lnRef idx="1">
            <a:schemeClr val="accent5"/>
          </a:lnRef>
          <a:fillRef idx="3">
            <a:schemeClr val="accent5"/>
          </a:fillRef>
          <a:effectRef idx="2">
            <a:schemeClr val="accent5"/>
          </a:effectRef>
          <a:fontRef idx="minor">
            <a:schemeClr val="lt1"/>
          </a:fontRef>
        </p:style>
        <p:txBody>
          <a:bodyPr rtlCol="1" anchor="ctr"/>
          <a:lstStyle/>
          <a:p>
            <a:pPr lvl="0" algn="ctr">
              <a:spcBef>
                <a:spcPct val="20000"/>
              </a:spcBef>
              <a:buClr>
                <a:srgbClr val="0BD0D9"/>
              </a:buClr>
              <a:buSzPct val="95000"/>
            </a:pPr>
            <a:r>
              <a:rPr lang="ar-IQ" sz="2000" dirty="0">
                <a:solidFill>
                  <a:prstClr val="black"/>
                </a:solidFill>
              </a:rPr>
              <a:t>شكل الطفيلي </a:t>
            </a:r>
          </a:p>
        </p:txBody>
      </p:sp>
    </p:spTree>
    <p:extLst>
      <p:ext uri="{BB962C8B-B14F-4D97-AF65-F5344CB8AC3E}">
        <p14:creationId xmlns:p14="http://schemas.microsoft.com/office/powerpoint/2010/main" val="929658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ar-IQ" sz="2000" dirty="0"/>
          </a:p>
          <a:p>
            <a:pPr marL="0" indent="0">
              <a:buNone/>
            </a:pPr>
            <a:endParaRPr lang="ar-IQ" sz="2000" dirty="0"/>
          </a:p>
          <a:p>
            <a:pPr marL="0" indent="0">
              <a:buNone/>
            </a:pPr>
            <a:r>
              <a:rPr lang="ar-IQ" sz="2000" dirty="0">
                <a:solidFill>
                  <a:srgbClr val="FF0000"/>
                </a:solidFill>
              </a:rPr>
              <a:t>البيوض </a:t>
            </a:r>
            <a:r>
              <a:rPr lang="en-US" sz="2000" dirty="0">
                <a:solidFill>
                  <a:srgbClr val="FF0000"/>
                </a:solidFill>
              </a:rPr>
              <a:t>eggs </a:t>
            </a:r>
            <a:r>
              <a:rPr lang="ar-IQ" sz="2000" dirty="0">
                <a:solidFill>
                  <a:srgbClr val="FF0000"/>
                </a:solidFill>
              </a:rPr>
              <a:t> </a:t>
            </a:r>
            <a:r>
              <a:rPr lang="ar-IQ" sz="2000" dirty="0"/>
              <a:t>: عديمة اللون غير متناظرة احد جوانبها مسطح والسطح المقابل له محدب والبيضة محاطة بغلاف سميك نوعاً ما وله القدرة على احداث الاصابة بعد ساعات من طرحها من قبل الاناث يبلغ طول البيضة حوالي </a:t>
            </a:r>
            <a:r>
              <a:rPr lang="en-US" sz="2000" dirty="0"/>
              <a:t>50</a:t>
            </a:r>
            <a:r>
              <a:rPr lang="ar-IQ" sz="2000" dirty="0"/>
              <a:t> –</a:t>
            </a:r>
            <a:r>
              <a:rPr lang="en-US" sz="2000" dirty="0"/>
              <a:t> 60</a:t>
            </a:r>
            <a:r>
              <a:rPr lang="ar-IQ" sz="2000" dirty="0"/>
              <a:t> مايكرومتر , وبشكل عام تكون بشكل حرف </a:t>
            </a:r>
            <a:r>
              <a:rPr lang="en-US" sz="2000" dirty="0"/>
              <a:t>D</a:t>
            </a:r>
            <a:r>
              <a:rPr lang="ar-IQ" sz="2000" dirty="0"/>
              <a:t> .</a:t>
            </a:r>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endParaRPr lang="ar-IQ" sz="2000" dirty="0"/>
          </a:p>
          <a:p>
            <a:pPr marL="0" indent="0">
              <a:buNone/>
            </a:pPr>
            <a:r>
              <a:rPr lang="ar-IQ" sz="2000" dirty="0"/>
              <a:t>1- عن طريق الهواء او اليد حيث ان الحكة التي تسببها هجرة الدودة تؤدي الى ان يحك منطقة المخرج وبالتالي فان البيوض ستكون موجودة تحت الاظافر وبالتالي تصل الفم لدى الاطفال او الاشخاص المهملين بطباعهم .</a:t>
            </a:r>
          </a:p>
          <a:p>
            <a:pPr marL="0" indent="0">
              <a:buNone/>
            </a:pPr>
            <a:r>
              <a:rPr lang="ar-IQ" sz="2000" dirty="0"/>
              <a:t>2- كما ان البيوض تتحرر بسهولة في الهواء عندما يتم </a:t>
            </a:r>
            <a:r>
              <a:rPr lang="ar-IQ" sz="2000" dirty="0" err="1"/>
              <a:t>تخريك</a:t>
            </a:r>
            <a:r>
              <a:rPr lang="ar-IQ" sz="2000" dirty="0"/>
              <a:t> الملابس وشراشف الفراش الحاوية على تلك البيوض</a:t>
            </a:r>
          </a:p>
          <a:p>
            <a:pPr marL="0" indent="0">
              <a:buNone/>
            </a:pPr>
            <a:r>
              <a:rPr lang="ar-IQ" sz="2000" dirty="0"/>
              <a:t>3- كذلك يمكن للبيوض من ان تدخل مع الهواء وبالتالي تستنشق.</a:t>
            </a:r>
          </a:p>
          <a:p>
            <a:pPr marL="0" indent="0">
              <a:buNone/>
            </a:pPr>
            <a:r>
              <a:rPr lang="ar-IQ" sz="2000" dirty="0"/>
              <a:t>4- وقد تحصل الاصابة عن طريق دخول اليرقة ثانية من البيوض التي تفقس احياناً عند الجلد المحيط  بالمخرج وتسمى هذه بالعدوى الرجعية </a:t>
            </a:r>
            <a:r>
              <a:rPr lang="en-US" sz="2000" dirty="0" err="1"/>
              <a:t>Retrofetion</a:t>
            </a:r>
            <a:r>
              <a:rPr lang="en-US" sz="2000" dirty="0"/>
              <a:t> </a:t>
            </a:r>
            <a:r>
              <a:rPr lang="ar-IQ" sz="2000" dirty="0"/>
              <a:t> .</a:t>
            </a:r>
          </a:p>
        </p:txBody>
      </p:sp>
      <p:sp>
        <p:nvSpPr>
          <p:cNvPr id="4" name="وسيلة شرح على شكل سحابة 3"/>
          <p:cNvSpPr/>
          <p:nvPr/>
        </p:nvSpPr>
        <p:spPr>
          <a:xfrm>
            <a:off x="6588224" y="3501008"/>
            <a:ext cx="2304256" cy="6120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spcBef>
                <a:spcPct val="20000"/>
              </a:spcBef>
              <a:buClr>
                <a:srgbClr val="0BD0D9"/>
              </a:buClr>
              <a:buSzPct val="95000"/>
            </a:pPr>
            <a:r>
              <a:rPr lang="ar-IQ" sz="2000" dirty="0">
                <a:solidFill>
                  <a:prstClr val="black"/>
                </a:solidFill>
              </a:rPr>
              <a:t>طريقة الاصابة</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952328"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772816"/>
            <a:ext cx="2750255"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108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lvl="0" indent="0">
              <a:buNone/>
            </a:pPr>
            <a:endParaRPr lang="ar-IQ" sz="2000" dirty="0">
              <a:solidFill>
                <a:prstClr val="black"/>
              </a:solidFill>
            </a:endParaRPr>
          </a:p>
          <a:p>
            <a:pPr marL="0" lvl="0" indent="0">
              <a:buNone/>
            </a:pPr>
            <a:endParaRPr lang="ar-IQ" sz="2000" dirty="0">
              <a:solidFill>
                <a:prstClr val="black"/>
              </a:solidFill>
              <a:latin typeface="Simplified Arabic" pitchFamily="18" charset="-78"/>
              <a:cs typeface="Simplified Arabic" pitchFamily="18" charset="-78"/>
            </a:endParaRPr>
          </a:p>
          <a:p>
            <a:pPr marL="0" lvl="0" indent="0">
              <a:buNone/>
            </a:pPr>
            <a:endParaRPr lang="ar-IQ" sz="2000" dirty="0">
              <a:solidFill>
                <a:prstClr val="black"/>
              </a:solidFill>
              <a:latin typeface="Simplified Arabic" pitchFamily="18" charset="-78"/>
              <a:cs typeface="Simplified Arabic" pitchFamily="18" charset="-78"/>
            </a:endParaRPr>
          </a:p>
          <a:p>
            <a:pPr marL="0" lvl="0" indent="0">
              <a:buNone/>
            </a:pPr>
            <a:endParaRPr lang="ar-IQ" sz="2000" dirty="0">
              <a:solidFill>
                <a:prstClr val="black"/>
              </a:solidFill>
              <a:latin typeface="Simplified Arabic" pitchFamily="18" charset="-78"/>
              <a:cs typeface="Simplified Arabic" pitchFamily="18" charset="-78"/>
            </a:endParaRPr>
          </a:p>
          <a:p>
            <a:pPr marL="0" lvl="0" indent="0">
              <a:buNone/>
            </a:pPr>
            <a:endParaRPr lang="ar-IQ" sz="2000" dirty="0">
              <a:solidFill>
                <a:prstClr val="black"/>
              </a:solidFill>
              <a:latin typeface="Simplified Arabic" pitchFamily="18" charset="-78"/>
              <a:cs typeface="Simplified Arabic" pitchFamily="18" charset="-78"/>
            </a:endParaRPr>
          </a:p>
          <a:p>
            <a:pPr marL="0" lvl="0" indent="0">
              <a:buNone/>
            </a:pPr>
            <a:r>
              <a:rPr lang="ar-IQ" sz="2000" dirty="0">
                <a:solidFill>
                  <a:prstClr val="black"/>
                </a:solidFill>
                <a:latin typeface="Simplified Arabic" pitchFamily="18" charset="-78"/>
                <a:cs typeface="Simplified Arabic" pitchFamily="18" charset="-78"/>
              </a:rPr>
              <a:t>1- فحص عينة الغائط والتحري عن البيوض واحياناً نشاهد الاناث</a:t>
            </a:r>
          </a:p>
          <a:p>
            <a:pPr marL="0" lvl="0" indent="0">
              <a:buNone/>
            </a:pPr>
            <a:r>
              <a:rPr lang="ar-IQ" sz="2000" dirty="0">
                <a:solidFill>
                  <a:prstClr val="black"/>
                </a:solidFill>
                <a:latin typeface="Simplified Arabic" pitchFamily="18" charset="-78"/>
                <a:cs typeface="Simplified Arabic" pitchFamily="18" charset="-78"/>
              </a:rPr>
              <a:t>2- أفضل طريقة لتشخيص الاصابة بالدودة الدبوسية  هو استعمال الشريط  اللاصق </a:t>
            </a:r>
            <a:r>
              <a:rPr lang="en-US" sz="2000" dirty="0">
                <a:solidFill>
                  <a:prstClr val="black"/>
                </a:solidFill>
                <a:latin typeface="Simplified Arabic" pitchFamily="18" charset="-78"/>
                <a:cs typeface="Simplified Arabic" pitchFamily="18" charset="-78"/>
              </a:rPr>
              <a:t>adhesive tape</a:t>
            </a:r>
            <a:r>
              <a:rPr lang="ar-IQ" sz="2000" dirty="0">
                <a:solidFill>
                  <a:prstClr val="black"/>
                </a:solidFill>
                <a:latin typeface="Simplified Arabic" pitchFamily="18" charset="-78"/>
                <a:cs typeface="Simplified Arabic" pitchFamily="18" charset="-78"/>
              </a:rPr>
              <a:t> حيث توضع قطعة من الشريط  الشفاف على منطقة المخرج في الصباح الباكر وقبل التغوط ثم ترفع هذه القطعة بعد المسح وتنشر على شريحة زجاجية وتفحص بعد توضيحها بوضع قطرة من </a:t>
            </a:r>
            <a:r>
              <a:rPr lang="en-US" sz="2000" dirty="0" err="1">
                <a:solidFill>
                  <a:prstClr val="black"/>
                </a:solidFill>
                <a:latin typeface="Simplified Arabic" pitchFamily="18" charset="-78"/>
                <a:cs typeface="Simplified Arabic" pitchFamily="18" charset="-78"/>
              </a:rPr>
              <a:t>toluel</a:t>
            </a:r>
            <a:r>
              <a:rPr lang="ar-IQ" sz="2000" dirty="0">
                <a:solidFill>
                  <a:prstClr val="black"/>
                </a:solidFill>
                <a:latin typeface="Simplified Arabic" pitchFamily="18" charset="-78"/>
                <a:cs typeface="Simplified Arabic" pitchFamily="18" charset="-78"/>
              </a:rPr>
              <a:t> واخرى  من اليود مع </a:t>
            </a:r>
            <a:r>
              <a:rPr lang="ar-IQ" sz="2000" dirty="0" err="1">
                <a:solidFill>
                  <a:prstClr val="black"/>
                </a:solidFill>
                <a:latin typeface="Simplified Arabic" pitchFamily="18" charset="-78"/>
                <a:cs typeface="Simplified Arabic" pitchFamily="18" charset="-78"/>
              </a:rPr>
              <a:t>الزايول</a:t>
            </a:r>
            <a:r>
              <a:rPr lang="ar-IQ" sz="2000" dirty="0">
                <a:solidFill>
                  <a:prstClr val="black"/>
                </a:solidFill>
                <a:latin typeface="Simplified Arabic" pitchFamily="18" charset="-78"/>
                <a:cs typeface="Simplified Arabic" pitchFamily="18" charset="-78"/>
              </a:rPr>
              <a:t> بين الشريحة والشريط.</a:t>
            </a:r>
          </a:p>
          <a:p>
            <a:pPr marL="0" indent="0">
              <a:buNone/>
            </a:pPr>
            <a:endParaRPr lang="ar-IQ" sz="2000" dirty="0">
              <a:latin typeface="Simplified Arabic" pitchFamily="18" charset="-78"/>
              <a:cs typeface="Simplified Arabic" pitchFamily="18" charset="-78"/>
            </a:endParaRPr>
          </a:p>
          <a:p>
            <a:pPr marL="0" indent="0">
              <a:buNone/>
            </a:pPr>
            <a:r>
              <a:rPr lang="ar-IQ" sz="2000" dirty="0">
                <a:solidFill>
                  <a:srgbClr val="0070C0"/>
                </a:solidFill>
                <a:latin typeface="Simplified Arabic" pitchFamily="18" charset="-78"/>
                <a:cs typeface="Simplified Arabic" pitchFamily="18" charset="-78"/>
              </a:rPr>
              <a:t> الوقاية :  </a:t>
            </a:r>
            <a:r>
              <a:rPr lang="ar-IQ" sz="2000" dirty="0">
                <a:solidFill>
                  <a:schemeClr val="tx1"/>
                </a:solidFill>
                <a:latin typeface="Simplified Arabic" pitchFamily="18" charset="-78"/>
                <a:cs typeface="Simplified Arabic" pitchFamily="18" charset="-78"/>
              </a:rPr>
              <a:t>بمعالجة المصابين , وفي حال العوائل المصاب احد افرادها </a:t>
            </a:r>
            <a:r>
              <a:rPr lang="ar-IQ" sz="2000" dirty="0" err="1">
                <a:solidFill>
                  <a:schemeClr val="tx1"/>
                </a:solidFill>
                <a:latin typeface="Simplified Arabic" pitchFamily="18" charset="-78"/>
                <a:cs typeface="Simplified Arabic" pitchFamily="18" charset="-78"/>
              </a:rPr>
              <a:t>بعطى</a:t>
            </a:r>
            <a:r>
              <a:rPr lang="ar-IQ" sz="2000" dirty="0">
                <a:solidFill>
                  <a:schemeClr val="tx1"/>
                </a:solidFill>
                <a:latin typeface="Simplified Arabic" pitchFamily="18" charset="-78"/>
                <a:cs typeface="Simplified Arabic" pitchFamily="18" charset="-78"/>
              </a:rPr>
              <a:t> العلاج لكل افراد العائلة . كذلك التأكيد على النظافة  الشخصية .</a:t>
            </a:r>
          </a:p>
        </p:txBody>
      </p:sp>
      <p:sp>
        <p:nvSpPr>
          <p:cNvPr id="4" name="وسيلة شرح بيضاوية 3"/>
          <p:cNvSpPr/>
          <p:nvPr/>
        </p:nvSpPr>
        <p:spPr>
          <a:xfrm>
            <a:off x="5968482" y="458380"/>
            <a:ext cx="2880320" cy="73837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1" anchor="ctr"/>
          <a:lstStyle/>
          <a:p>
            <a:pPr lvl="0">
              <a:spcBef>
                <a:spcPct val="20000"/>
              </a:spcBef>
              <a:buClr>
                <a:srgbClr val="94C600"/>
              </a:buClr>
              <a:buSzPct val="76000"/>
            </a:pPr>
            <a:r>
              <a:rPr lang="ar-IQ" sz="2000" dirty="0">
                <a:solidFill>
                  <a:prstClr val="black"/>
                </a:solidFill>
                <a:latin typeface="Simplified Arabic" pitchFamily="18" charset="-78"/>
                <a:cs typeface="Simplified Arabic" pitchFamily="18" charset="-78"/>
              </a:rPr>
              <a:t>التشخيص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7112"/>
            <a:ext cx="4896544" cy="2304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1599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marL="68580" indent="0">
              <a:buNone/>
            </a:pPr>
            <a:endParaRPr lang="ar-IQ" dirty="0"/>
          </a:p>
          <a:p>
            <a:pPr marL="68580" indent="0">
              <a:buNone/>
            </a:pPr>
            <a:endParaRPr lang="ar-IQ" dirty="0"/>
          </a:p>
          <a:p>
            <a:pPr marL="68580" indent="0">
              <a:buNone/>
            </a:pPr>
            <a:endParaRPr lang="ar-IQ" dirty="0"/>
          </a:p>
          <a:p>
            <a:pPr marL="68580" indent="0">
              <a:buNone/>
            </a:pPr>
            <a:endParaRPr lang="ar-IQ" dirty="0"/>
          </a:p>
          <a:p>
            <a:pPr marL="68580" indent="0">
              <a:buNone/>
            </a:pPr>
            <a:endParaRPr lang="ar-IQ" dirty="0"/>
          </a:p>
          <a:p>
            <a:pPr marL="68580" indent="0">
              <a:buNone/>
            </a:pPr>
            <a:r>
              <a:rPr lang="ar-IQ" dirty="0" err="1">
                <a:latin typeface="Simplified Arabic" pitchFamily="18" charset="-78"/>
                <a:cs typeface="Simplified Arabic" pitchFamily="18" charset="-78"/>
              </a:rPr>
              <a:t>فأضافة</a:t>
            </a:r>
            <a:r>
              <a:rPr lang="ar-IQ" dirty="0">
                <a:latin typeface="Simplified Arabic" pitchFamily="18" charset="-78"/>
                <a:cs typeface="Simplified Arabic" pitchFamily="18" charset="-78"/>
              </a:rPr>
              <a:t> الى الحكة التي تسببها هجرة الاناث في </a:t>
            </a:r>
            <a:r>
              <a:rPr lang="ar-IQ" dirty="0" err="1">
                <a:latin typeface="Simplified Arabic" pitchFamily="18" charset="-78"/>
                <a:cs typeface="Simplified Arabic" pitchFamily="18" charset="-78"/>
              </a:rPr>
              <a:t>المنقة</a:t>
            </a:r>
            <a:r>
              <a:rPr lang="ar-IQ" dirty="0">
                <a:latin typeface="Simplified Arabic" pitchFamily="18" charset="-78"/>
                <a:cs typeface="Simplified Arabic" pitchFamily="18" charset="-78"/>
              </a:rPr>
              <a:t> </a:t>
            </a:r>
            <a:r>
              <a:rPr lang="ar-IQ" dirty="0" err="1">
                <a:latin typeface="Simplified Arabic" pitchFamily="18" charset="-78"/>
                <a:cs typeface="Simplified Arabic" pitchFamily="18" charset="-78"/>
              </a:rPr>
              <a:t>المخرجية</a:t>
            </a:r>
            <a:r>
              <a:rPr lang="ar-IQ" dirty="0">
                <a:latin typeface="Simplified Arabic" pitchFamily="18" charset="-78"/>
                <a:cs typeface="Simplified Arabic" pitchFamily="18" charset="-78"/>
              </a:rPr>
              <a:t> وتأثر الجلد المجاور والذي قد يكون كثيفاً فأنها تؤدي الى قلة النوم وانعدام الراحة والانفعال وحتى الاضطرابات الجنسية وفي الاناث قد تؤدي الاصابة الى حدوث التهاب المهبل </a:t>
            </a:r>
            <a:r>
              <a:rPr lang="en-US" dirty="0">
                <a:latin typeface="Simplified Arabic" pitchFamily="18" charset="-78"/>
                <a:cs typeface="Simplified Arabic" pitchFamily="18" charset="-78"/>
              </a:rPr>
              <a:t>vaginitis</a:t>
            </a:r>
            <a:r>
              <a:rPr lang="ar-IQ" dirty="0">
                <a:latin typeface="Simplified Arabic" pitchFamily="18" charset="-78"/>
                <a:cs typeface="Simplified Arabic" pitchFamily="18" charset="-78"/>
              </a:rPr>
              <a:t> عندما تدخل الفرج وحتى احياناً ما تتجول في قناتي مبيض الانثى او في التجويف الجسمي حيث هناك تصبح </a:t>
            </a:r>
            <a:r>
              <a:rPr lang="ar-IQ" dirty="0" err="1">
                <a:latin typeface="Simplified Arabic" pitchFamily="18" charset="-78"/>
                <a:cs typeface="Simplified Arabic" pitchFamily="18" charset="-78"/>
              </a:rPr>
              <a:t>متكيسة</a:t>
            </a:r>
            <a:r>
              <a:rPr lang="ar-IQ" dirty="0">
                <a:latin typeface="Simplified Arabic" pitchFamily="18" charset="-78"/>
                <a:cs typeface="Simplified Arabic" pitchFamily="18" charset="-78"/>
              </a:rPr>
              <a:t> . ان الديدان غير الناضجة عند حفرها في الاعور قد تؤدي الى حدوث التهاب مع بعض الالام البنية والازعاجات الهضمية .وبسبب تواجد الذكور والاناث اليافعة في الزائدة الدودية عند ازالتها فقد اتهمت هذه الديدان بتسبب التهاب الزوائد الدودية السليمة والمصابة .</a:t>
            </a:r>
          </a:p>
          <a:p>
            <a:pPr marL="68580" indent="0">
              <a:buNone/>
            </a:pPr>
            <a:endParaRPr lang="ar-IQ" dirty="0"/>
          </a:p>
        </p:txBody>
      </p:sp>
      <p:sp>
        <p:nvSpPr>
          <p:cNvPr id="4" name="وسيلة شرح على شكل سحابة 3"/>
          <p:cNvSpPr/>
          <p:nvPr/>
        </p:nvSpPr>
        <p:spPr>
          <a:xfrm>
            <a:off x="4283968" y="188640"/>
            <a:ext cx="4608512"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a:solidFill>
                  <a:schemeClr val="tx1"/>
                </a:solidFill>
              </a:rPr>
              <a:t>التأثيرات  المرضية </a:t>
            </a:r>
          </a:p>
        </p:txBody>
      </p:sp>
    </p:spTree>
    <p:extLst>
      <p:ext uri="{BB962C8B-B14F-4D97-AF65-F5344CB8AC3E}">
        <p14:creationId xmlns:p14="http://schemas.microsoft.com/office/powerpoint/2010/main" val="31872073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0"/>
            <a:ext cx="9144000" cy="6669360"/>
          </a:xfrm>
        </p:spPr>
        <p:style>
          <a:lnRef idx="1">
            <a:schemeClr val="accent1"/>
          </a:lnRef>
          <a:fillRef idx="2">
            <a:schemeClr val="accent1"/>
          </a:fillRef>
          <a:effectRef idx="1">
            <a:schemeClr val="accent1"/>
          </a:effectRef>
          <a:fontRef idx="minor">
            <a:schemeClr val="dk1"/>
          </a:fontRef>
        </p:style>
        <p:txBody>
          <a:bodyPr/>
          <a:lstStyle/>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r>
              <a:rPr lang="ar-IQ" dirty="0">
                <a:latin typeface="Simplified Arabic" pitchFamily="18" charset="-78"/>
                <a:cs typeface="Simplified Arabic" pitchFamily="18" charset="-78"/>
              </a:rPr>
              <a:t>                                           الدودة السوطية  </a:t>
            </a:r>
            <a:endParaRPr lang="en-US" dirty="0">
              <a:latin typeface="Simplified Arabic" pitchFamily="18" charset="-78"/>
              <a:cs typeface="Simplified Arabic" pitchFamily="18"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4664"/>
            <a:ext cx="3779912" cy="59046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79512" y="2618601"/>
            <a:ext cx="3384376" cy="400110"/>
          </a:xfrm>
          <a:prstGeom prst="rect">
            <a:avLst/>
          </a:prstGeom>
          <a:noFill/>
        </p:spPr>
        <p:txBody>
          <a:bodyPr wrap="square" rtlCol="1">
            <a:spAutoFit/>
          </a:bodyPr>
          <a:lstStyle/>
          <a:p>
            <a:pPr lvl="0" algn="ctr">
              <a:spcBef>
                <a:spcPct val="20000"/>
              </a:spcBef>
              <a:buClr>
                <a:srgbClr val="0BD0D9"/>
              </a:buClr>
              <a:buSzPct val="95000"/>
            </a:pPr>
            <a:r>
              <a:rPr lang="en-US" sz="2000" i="1" dirty="0" err="1">
                <a:solidFill>
                  <a:prstClr val="black"/>
                </a:solidFill>
                <a:latin typeface="Constantia"/>
              </a:rPr>
              <a:t>Trichuris</a:t>
            </a:r>
            <a:r>
              <a:rPr lang="en-US" sz="2000" i="1" dirty="0">
                <a:solidFill>
                  <a:prstClr val="black"/>
                </a:solidFill>
                <a:latin typeface="Constantia"/>
              </a:rPr>
              <a:t> </a:t>
            </a:r>
            <a:r>
              <a:rPr lang="en-US" sz="2000" i="1" dirty="0" err="1">
                <a:solidFill>
                  <a:prstClr val="black"/>
                </a:solidFill>
                <a:latin typeface="Constantia"/>
              </a:rPr>
              <a:t>trichiura</a:t>
            </a:r>
            <a:r>
              <a:rPr lang="ar-IQ" sz="2000" i="1" dirty="0">
                <a:solidFill>
                  <a:prstClr val="black"/>
                </a:solidFill>
                <a:latin typeface="Constantia"/>
              </a:rPr>
              <a:t>  </a:t>
            </a:r>
          </a:p>
        </p:txBody>
      </p:sp>
      <p:sp>
        <p:nvSpPr>
          <p:cNvPr id="6" name="مربع نص 5"/>
          <p:cNvSpPr txBox="1"/>
          <p:nvPr/>
        </p:nvSpPr>
        <p:spPr>
          <a:xfrm>
            <a:off x="899592" y="4941168"/>
            <a:ext cx="3168352" cy="400110"/>
          </a:xfrm>
          <a:prstGeom prst="rect">
            <a:avLst/>
          </a:prstGeom>
          <a:noFill/>
        </p:spPr>
        <p:txBody>
          <a:bodyPr wrap="square" rtlCol="1">
            <a:spAutoFit/>
          </a:bodyPr>
          <a:lstStyle/>
          <a:p>
            <a:r>
              <a:rPr lang="ar-IQ" sz="2000" dirty="0">
                <a:latin typeface="Simplified Arabic" pitchFamily="18" charset="-78"/>
                <a:cs typeface="Simplified Arabic" pitchFamily="18" charset="-78"/>
              </a:rPr>
              <a:t>المحاضرة  الخامسة عشر </a:t>
            </a:r>
          </a:p>
        </p:txBody>
      </p:sp>
    </p:spTree>
    <p:extLst>
      <p:ext uri="{BB962C8B-B14F-4D97-AF65-F5344CB8AC3E}">
        <p14:creationId xmlns:p14="http://schemas.microsoft.com/office/powerpoint/2010/main" val="27977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ar-IQ" sz="2000" dirty="0"/>
          </a:p>
          <a:p>
            <a:pPr marL="0" indent="0" algn="ctr">
              <a:buNone/>
            </a:pPr>
            <a:endParaRPr lang="ar-IQ" sz="2000" dirty="0"/>
          </a:p>
          <a:p>
            <a:pPr marL="0" indent="0" algn="ctr">
              <a:buNone/>
            </a:pPr>
            <a:r>
              <a:rPr lang="en-US" sz="2000" i="1" dirty="0" err="1"/>
              <a:t>Trichuris</a:t>
            </a:r>
            <a:r>
              <a:rPr lang="en-US" sz="2000" i="1" dirty="0"/>
              <a:t> </a:t>
            </a:r>
            <a:r>
              <a:rPr lang="en-US" sz="2000" i="1" dirty="0" err="1"/>
              <a:t>trichiura</a:t>
            </a:r>
            <a:r>
              <a:rPr lang="ar-IQ" sz="2000" i="1" dirty="0"/>
              <a:t>  </a:t>
            </a:r>
          </a:p>
          <a:p>
            <a:pPr marL="0" indent="0">
              <a:buNone/>
            </a:pPr>
            <a:endParaRPr lang="ar-IQ" sz="2000" dirty="0"/>
          </a:p>
          <a:p>
            <a:pPr marL="0" indent="0">
              <a:buNone/>
            </a:pPr>
            <a:r>
              <a:rPr lang="ar-IQ" sz="2000" dirty="0"/>
              <a:t>تسمى الدودة السوطية </a:t>
            </a:r>
            <a:r>
              <a:rPr lang="ar-IQ" sz="2000" dirty="0">
                <a:solidFill>
                  <a:srgbClr val="FF0000"/>
                </a:solidFill>
              </a:rPr>
              <a:t>(</a:t>
            </a:r>
            <a:r>
              <a:rPr lang="en-US" sz="2000" dirty="0">
                <a:solidFill>
                  <a:srgbClr val="FF0000"/>
                </a:solidFill>
              </a:rPr>
              <a:t>whip worm</a:t>
            </a:r>
            <a:r>
              <a:rPr lang="ar-IQ" sz="2000" dirty="0">
                <a:solidFill>
                  <a:srgbClr val="FF0000"/>
                </a:solidFill>
              </a:rPr>
              <a:t> )</a:t>
            </a:r>
          </a:p>
          <a:p>
            <a:pPr marL="0" indent="0">
              <a:buNone/>
            </a:pPr>
            <a:r>
              <a:rPr lang="ar-IQ" sz="2000" dirty="0"/>
              <a:t>داء شعرية الذيل </a:t>
            </a:r>
            <a:r>
              <a:rPr lang="en-US" sz="2000" dirty="0" err="1"/>
              <a:t>trichuriasis</a:t>
            </a:r>
            <a:r>
              <a:rPr lang="en-US" sz="2000" dirty="0"/>
              <a:t> </a:t>
            </a:r>
            <a:r>
              <a:rPr lang="ar-IQ" sz="2000" dirty="0"/>
              <a:t> </a:t>
            </a:r>
          </a:p>
          <a:p>
            <a:pPr marL="0" indent="0">
              <a:buNone/>
            </a:pPr>
            <a:r>
              <a:rPr lang="ar-IQ" sz="2000" dirty="0">
                <a:solidFill>
                  <a:srgbClr val="FF0000"/>
                </a:solidFill>
              </a:rPr>
              <a:t>موقع الاصابة او التواجد </a:t>
            </a:r>
            <a:r>
              <a:rPr lang="en-US" sz="2000" dirty="0"/>
              <a:t>inhabitant </a:t>
            </a:r>
            <a:r>
              <a:rPr lang="ar-IQ" sz="2000" dirty="0"/>
              <a:t> : تعيش الديدان البالغة في الامعاء الغليظة </a:t>
            </a:r>
            <a:r>
              <a:rPr lang="en-US" sz="2000" dirty="0"/>
              <a:t> large intestine</a:t>
            </a:r>
            <a:r>
              <a:rPr lang="ar-IQ" sz="2000" dirty="0"/>
              <a:t> واحياناً الزائدة الدودية  و الاعور .</a:t>
            </a:r>
          </a:p>
          <a:p>
            <a:pPr marL="0" indent="0">
              <a:buNone/>
            </a:pPr>
            <a:r>
              <a:rPr lang="ar-IQ" sz="2000" u="sng" dirty="0">
                <a:solidFill>
                  <a:srgbClr val="FF0000"/>
                </a:solidFill>
              </a:rPr>
              <a:t>المضيف النهائي </a:t>
            </a:r>
            <a:r>
              <a:rPr lang="en-US" sz="2000" dirty="0"/>
              <a:t>final host  </a:t>
            </a:r>
            <a:r>
              <a:rPr lang="ar-IQ" sz="2000" dirty="0"/>
              <a:t> : الانسان </a:t>
            </a:r>
          </a:p>
          <a:p>
            <a:pPr marL="0" indent="0">
              <a:buNone/>
            </a:pPr>
            <a:r>
              <a:rPr lang="ar-IQ" sz="2000" u="sng" dirty="0">
                <a:solidFill>
                  <a:srgbClr val="FF0000"/>
                </a:solidFill>
              </a:rPr>
              <a:t>الطور المعدي </a:t>
            </a:r>
            <a:r>
              <a:rPr lang="en-US" sz="2000" dirty="0"/>
              <a:t>infective stage </a:t>
            </a:r>
            <a:r>
              <a:rPr lang="ar-IQ" sz="2000" dirty="0"/>
              <a:t> : البيوض </a:t>
            </a:r>
            <a:r>
              <a:rPr lang="en-US" sz="2000" dirty="0"/>
              <a:t>eggs</a:t>
            </a:r>
            <a:r>
              <a:rPr lang="ar-IQ" sz="2000" dirty="0"/>
              <a:t> </a:t>
            </a:r>
          </a:p>
          <a:p>
            <a:pPr marL="0" indent="0">
              <a:buNone/>
            </a:pPr>
            <a:r>
              <a:rPr lang="ar-IQ" sz="2000" u="sng" dirty="0">
                <a:solidFill>
                  <a:srgbClr val="FF0000"/>
                </a:solidFill>
              </a:rPr>
              <a:t>طريقة الاصابة </a:t>
            </a:r>
            <a:r>
              <a:rPr lang="en-US" sz="2000" dirty="0"/>
              <a:t>route infection </a:t>
            </a:r>
            <a:r>
              <a:rPr lang="ar-IQ" sz="2000" dirty="0"/>
              <a:t> : تناول غذاء او شراب ملوث او حاوي على البيوض او حتى الايدي الملوثة مع البيوض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5688632" cy="25922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98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endParaRPr lang="ar-IQ" sz="2000" dirty="0"/>
          </a:p>
          <a:p>
            <a:pPr marL="0" indent="0" algn="ctr">
              <a:buNone/>
            </a:pPr>
            <a:endParaRPr lang="ar-IQ" sz="2000" dirty="0"/>
          </a:p>
          <a:p>
            <a:pPr marL="0" indent="0">
              <a:buNone/>
            </a:pPr>
            <a:endParaRPr lang="ar-IQ" sz="2000" dirty="0"/>
          </a:p>
          <a:p>
            <a:pPr marL="0" indent="0">
              <a:buNone/>
            </a:pPr>
            <a:endParaRPr lang="ar-IQ" sz="2000" dirty="0"/>
          </a:p>
          <a:p>
            <a:pPr marL="0" indent="0">
              <a:buNone/>
            </a:pPr>
            <a:r>
              <a:rPr lang="ar-IQ" sz="2000" dirty="0">
                <a:solidFill>
                  <a:srgbClr val="FF0000"/>
                </a:solidFill>
              </a:rPr>
              <a:t>الديدان البالغة </a:t>
            </a:r>
            <a:r>
              <a:rPr lang="en-US" sz="2000" dirty="0">
                <a:solidFill>
                  <a:srgbClr val="FF0000"/>
                </a:solidFill>
              </a:rPr>
              <a:t>adult worm  </a:t>
            </a:r>
            <a:r>
              <a:rPr lang="ar-IQ" sz="2000" dirty="0">
                <a:solidFill>
                  <a:srgbClr val="FF0000"/>
                </a:solidFill>
              </a:rPr>
              <a:t> </a:t>
            </a:r>
            <a:r>
              <a:rPr lang="ar-IQ" sz="2000" dirty="0"/>
              <a:t>: الديدان البالغة بشكل عام تشبه السوط </a:t>
            </a:r>
            <a:r>
              <a:rPr lang="en-US" sz="2000" dirty="0"/>
              <a:t>whip </a:t>
            </a:r>
            <a:r>
              <a:rPr lang="ar-IQ" sz="2000" dirty="0"/>
              <a:t> الجزء الامامي رفيع شعري الشكل ويمثل حوالي </a:t>
            </a:r>
            <a:r>
              <a:rPr lang="en-US" sz="2000" dirty="0"/>
              <a:t>5l3</a:t>
            </a:r>
            <a:r>
              <a:rPr lang="ar-IQ" sz="2000" dirty="0"/>
              <a:t> الطول الكلي للدودة والجزء الخلفي الغليظ يمثل </a:t>
            </a:r>
            <a:r>
              <a:rPr lang="en-US" sz="2000" dirty="0"/>
              <a:t>5l2</a:t>
            </a:r>
            <a:r>
              <a:rPr lang="ar-IQ" sz="2000" dirty="0"/>
              <a:t> الجسم .</a:t>
            </a:r>
          </a:p>
          <a:p>
            <a:pPr marL="0" indent="0">
              <a:buNone/>
            </a:pPr>
            <a:r>
              <a:rPr lang="ar-IQ" sz="2000" dirty="0">
                <a:solidFill>
                  <a:srgbClr val="FF0000"/>
                </a:solidFill>
              </a:rPr>
              <a:t>المقدمة الامامية  </a:t>
            </a:r>
            <a:r>
              <a:rPr lang="ar-IQ" sz="2000" dirty="0"/>
              <a:t>مزودة بتركيب دقيق رمحي الشكل </a:t>
            </a:r>
            <a:r>
              <a:rPr lang="en-US" sz="2000" dirty="0"/>
              <a:t>spear-like </a:t>
            </a:r>
            <a:r>
              <a:rPr lang="ar-IQ" sz="2000" dirty="0"/>
              <a:t> بواسطته تستطيع الديدان من </a:t>
            </a:r>
            <a:r>
              <a:rPr lang="ar-IQ" sz="2000" dirty="0" err="1"/>
              <a:t>نثبيت</a:t>
            </a:r>
            <a:r>
              <a:rPr lang="ar-IQ" sz="2000" dirty="0"/>
              <a:t> نفسها في بانة الامعاء حيث يطمر الجزء الامامي الرفيع داخل انسجة الامعاء ويبقى الجزء الخلفي سائباً في التجويف.</a:t>
            </a:r>
          </a:p>
          <a:p>
            <a:pPr marL="0" indent="0">
              <a:buNone/>
            </a:pPr>
            <a:r>
              <a:rPr lang="ar-IQ" sz="2000" dirty="0"/>
              <a:t>يمتد على طول الجزء الامامي النحيف من الدودة مرئ خيطي رفيع عبارة عن قناة مكونة من صف واحد  من الخلايا المرتبة الواحدة بعد الاخرى .</a:t>
            </a:r>
          </a:p>
          <a:p>
            <a:pPr marL="0" indent="0">
              <a:buNone/>
            </a:pPr>
            <a:r>
              <a:rPr lang="ar-IQ" sz="2000" dirty="0">
                <a:solidFill>
                  <a:srgbClr val="FF0000"/>
                </a:solidFill>
              </a:rPr>
              <a:t>يبلغ طول الذكر </a:t>
            </a:r>
            <a:r>
              <a:rPr lang="ar-IQ" sz="2000" dirty="0"/>
              <a:t>حوالي </a:t>
            </a:r>
            <a:r>
              <a:rPr lang="en-US" sz="2000" dirty="0"/>
              <a:t>4 </a:t>
            </a:r>
            <a:r>
              <a:rPr lang="ar-IQ" sz="2000" dirty="0"/>
              <a:t>سم </a:t>
            </a:r>
            <a:r>
              <a:rPr lang="en-US" sz="2000" dirty="0"/>
              <a:t> </a:t>
            </a:r>
            <a:r>
              <a:rPr lang="ar-IQ" sz="2000" dirty="0"/>
              <a:t> و </a:t>
            </a:r>
            <a:r>
              <a:rPr lang="en-US" sz="2000" dirty="0"/>
              <a:t>2 </a:t>
            </a:r>
            <a:r>
              <a:rPr lang="ar-IQ" sz="2000" dirty="0"/>
              <a:t> ملم  بالعرض , </a:t>
            </a:r>
            <a:r>
              <a:rPr lang="ar-IQ" sz="2000" dirty="0">
                <a:solidFill>
                  <a:srgbClr val="FF0000"/>
                </a:solidFill>
              </a:rPr>
              <a:t>النهاية الخلفية </a:t>
            </a:r>
            <a:r>
              <a:rPr lang="en-US" sz="2000" dirty="0"/>
              <a:t>posterior end </a:t>
            </a:r>
            <a:r>
              <a:rPr lang="ar-IQ" sz="2000" dirty="0"/>
              <a:t> معقوفة بشكل حاد ولها  شوكة  جماع واحدة  يحيط بها غمد </a:t>
            </a:r>
            <a:r>
              <a:rPr lang="en-US" sz="2000" dirty="0"/>
              <a:t>sheath</a:t>
            </a:r>
            <a:r>
              <a:rPr lang="ar-IQ" sz="2000" dirty="0"/>
              <a:t> قابل للانكماش , وللذكور مجموعة واحدة من الاعضاء التناسلية . يتراوح طول الاناث </a:t>
            </a:r>
            <a:r>
              <a:rPr lang="ar-IQ" sz="2000" dirty="0" err="1"/>
              <a:t>مابين</a:t>
            </a:r>
            <a:r>
              <a:rPr lang="ar-IQ" sz="2000" dirty="0"/>
              <a:t> </a:t>
            </a:r>
            <a:r>
              <a:rPr lang="en-US" sz="2000" dirty="0"/>
              <a:t>3.5</a:t>
            </a:r>
            <a:r>
              <a:rPr lang="ar-IQ" sz="2000" dirty="0"/>
              <a:t> -</a:t>
            </a:r>
            <a:r>
              <a:rPr lang="en-US" sz="2000" dirty="0"/>
              <a:t>5</a:t>
            </a:r>
            <a:r>
              <a:rPr lang="ar-IQ" sz="2000" dirty="0"/>
              <a:t> سم وحوالي </a:t>
            </a:r>
            <a:r>
              <a:rPr lang="en-US" sz="2000" dirty="0"/>
              <a:t>2</a:t>
            </a:r>
            <a:r>
              <a:rPr lang="ar-IQ" sz="2000" dirty="0"/>
              <a:t> ملم بالعرض ولها مجموعة واحدة  من الاعضاء التناسلية . تقع فتحة المخرج في منطقة التقاء الجزء الامامي والخلفي من الجسم .</a:t>
            </a:r>
          </a:p>
        </p:txBody>
      </p:sp>
      <p:sp>
        <p:nvSpPr>
          <p:cNvPr id="4" name="وسيلة شرح على شكل سحابة 3"/>
          <p:cNvSpPr/>
          <p:nvPr/>
        </p:nvSpPr>
        <p:spPr>
          <a:xfrm>
            <a:off x="5004048" y="404664"/>
            <a:ext cx="3240360" cy="864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Bef>
                <a:spcPct val="20000"/>
              </a:spcBef>
              <a:buClr>
                <a:srgbClr val="A9A57C"/>
              </a:buClr>
            </a:pPr>
            <a:r>
              <a:rPr lang="ar-IQ" sz="2000" dirty="0">
                <a:solidFill>
                  <a:srgbClr val="2F2B20"/>
                </a:solidFill>
              </a:rPr>
              <a:t>شكل الطفيلي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013176"/>
            <a:ext cx="36004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13176"/>
            <a:ext cx="4032448" cy="159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931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2.jpeg" /></Relationships>
</file>

<file path=ppt/theme/_rels/theme3.xml.rels><?xml version="1.0" encoding="UTF-8" standalone="yes"?>
<Relationships xmlns="http://schemas.openxmlformats.org/package/2006/relationships"><Relationship Id="rId1" Type="http://schemas.openxmlformats.org/officeDocument/2006/relationships/image" Target="../media/image3.jpeg" /></Relationships>
</file>

<file path=ppt/theme/_rels/theme4.xml.rels><?xml version="1.0" encoding="UTF-8" standalone="yes"?>
<Relationships xmlns="http://schemas.openxmlformats.org/package/2006/relationships"><Relationship Id="rId1" Type="http://schemas.openxmlformats.org/officeDocument/2006/relationships/image" Target="../media/image4.jpeg" /></Relationships>
</file>

<file path=ppt/theme/_rels/theme5.xml.rels><?xml version="1.0" encoding="UTF-8" standalone="yes"?>
<Relationships xmlns="http://schemas.openxmlformats.org/package/2006/relationships"><Relationship Id="rId1" Type="http://schemas.openxmlformats.org/officeDocument/2006/relationships/image" Target="../media/image5.jpeg" /></Relationships>
</file>

<file path=ppt/theme/_rels/them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image" Target="../media/image6.jpeg" /></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1277</Words>
  <Application>Microsoft Office PowerPoint</Application>
  <PresentationFormat>عرض على الشاشة (4:3)</PresentationFormat>
  <Paragraphs>136</Paragraphs>
  <Slides>15</Slides>
  <Notes>0</Notes>
  <HiddenSlides>0</HiddenSlides>
  <MMClips>0</MMClips>
  <ScaleCrop>false</ScaleCrop>
  <HeadingPairs>
    <vt:vector size="4" baseType="variant">
      <vt:variant>
        <vt:lpstr>نسق</vt:lpstr>
      </vt:variant>
      <vt:variant>
        <vt:i4>6</vt:i4>
      </vt:variant>
      <vt:variant>
        <vt:lpstr>عناوين الشرائح</vt:lpstr>
      </vt:variant>
      <vt:variant>
        <vt:i4>15</vt:i4>
      </vt:variant>
    </vt:vector>
  </HeadingPairs>
  <TitlesOfParts>
    <vt:vector size="21" baseType="lpstr">
      <vt:lpstr>تدفق</vt:lpstr>
      <vt:lpstr>أوستن</vt:lpstr>
      <vt:lpstr>تجاور</vt:lpstr>
      <vt:lpstr>شكل موجة</vt:lpstr>
      <vt:lpstr>وافر</vt:lpstr>
      <vt:lpstr>دبوس تثبيت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moo</dc:creator>
  <cp:lastModifiedBy>Shahad Alobaidi</cp:lastModifiedBy>
  <cp:revision>77</cp:revision>
  <dcterms:created xsi:type="dcterms:W3CDTF">2021-05-17T15:34:29Z</dcterms:created>
  <dcterms:modified xsi:type="dcterms:W3CDTF">2021-10-11T11:05:54Z</dcterms:modified>
</cp:coreProperties>
</file>