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9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8/8/2016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8/8/2016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8/8/2016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2" Type="http://schemas.openxmlformats.org/officeDocument/2006/relationships/image" Target="../media/image14.wmf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026"/>
          <p:cNvSpPr>
            <a:spLocks noGrp="1" noChangeArrowheads="1"/>
          </p:cNvSpPr>
          <p:nvPr>
            <p:ph type="ctrTitle"/>
          </p:nvPr>
        </p:nvSpPr>
        <p:spPr>
          <a:xfrm>
            <a:off x="457200" y="1371600"/>
            <a:ext cx="7696200" cy="1295400"/>
          </a:xfrm>
          <a:extLst>
            <a:ext uri="{909E8E84-426E-40DD-AFC4-6F175D3DCCD1}"/>
            <a:ext uri="{91240B29-F687-4F45-9708-019B960494DF}"/>
          </a:extLst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en-US" sz="6600" dirty="0" smtClean="0">
                <a:latin typeface="Arial Rounded MT Bold" pitchFamily="34" charset="0"/>
              </a:rPr>
              <a:t>Windows Operating System</a:t>
            </a:r>
          </a:p>
        </p:txBody>
      </p:sp>
      <p:pic>
        <p:nvPicPr>
          <p:cNvPr id="6147" name="Picture 1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57290" y="2928934"/>
            <a:ext cx="5502285" cy="34380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1026"/>
          <p:cNvSpPr txBox="1">
            <a:spLocks noChangeArrowheads="1"/>
          </p:cNvSpPr>
          <p:nvPr/>
        </p:nvSpPr>
        <p:spPr bwMode="auto">
          <a:xfrm>
            <a:off x="685800" y="3276600"/>
            <a:ext cx="5105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 lIns="0" tIns="0" rIns="18288" bIns="0" anchor="b"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 eaLnBrk="0" fontAlgn="base" hangingPunct="0">
              <a:spcBef>
                <a:spcPct val="0"/>
              </a:spcBef>
              <a:spcAft>
                <a:spcPct val="0"/>
              </a:spcAft>
              <a:buNone/>
              <a:defRPr sz="5600" b="1" kern="1200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itchFamily="34" charset="0"/>
              </a:defRPr>
            </a:lvl9pPr>
          </a:lstStyle>
          <a:p>
            <a:pPr eaLnBrk="1" fontAlgn="auto" hangingPunct="1">
              <a:spcAft>
                <a:spcPts val="0"/>
              </a:spcAft>
              <a:defRPr/>
            </a:pPr>
            <a:endParaRPr lang="en-US" altLang="en-US" sz="3200" dirty="0" smtClean="0">
              <a:latin typeface="Arial Rounded MT Bold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extLst>
            <a:ext uri="{909E8E84-426E-40DD-AFC4-6F175D3DCCD1}"/>
            <a:ext uri="{91240B29-F687-4F45-9708-019B960494DF}"/>
          </a:extLst>
        </p:spPr>
        <p:txBody>
          <a:bodyPr/>
          <a:lstStyle/>
          <a:p>
            <a:pPr eaLnBrk="1" hangingPunct="1">
              <a:defRPr/>
            </a:pPr>
            <a:r>
              <a:rPr altLang="en-US" smtClean="0">
                <a:latin typeface="Arial Rounded MT Bold" pitchFamily="34" charset="0"/>
              </a:rPr>
              <a:t>Files and Folders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0225" y="2705100"/>
            <a:ext cx="7772400" cy="2400300"/>
          </a:xfrm>
        </p:spPr>
        <p:txBody>
          <a:bodyPr/>
          <a:lstStyle/>
          <a:p>
            <a:pPr marL="342900" indent="-342900" eaLnBrk="1" hangingPunct="1">
              <a:buFont typeface="Arial" panose="020B0604020202020204" pitchFamily="34" charset="0"/>
              <a:buChar char="•"/>
              <a:defRPr/>
            </a:pPr>
            <a:r>
              <a:rPr lang="en-US" altLang="en-US" dirty="0" smtClean="0"/>
              <a:t>When you create a document in a program, you make a </a:t>
            </a:r>
            <a:r>
              <a:rPr lang="en-US" altLang="en-US" sz="2800" b="1" dirty="0" smtClean="0"/>
              <a:t>file</a:t>
            </a:r>
            <a:r>
              <a:rPr lang="en-US" altLang="en-US" dirty="0" smtClean="0"/>
              <a:t>.</a:t>
            </a:r>
          </a:p>
          <a:p>
            <a:pPr marL="342900" indent="-342900" eaLnBrk="1" hangingPunct="1">
              <a:buFont typeface="Arial" panose="020B0604020202020204" pitchFamily="34" charset="0"/>
              <a:buChar char="•"/>
              <a:defRPr/>
            </a:pPr>
            <a:r>
              <a:rPr lang="en-US" altLang="en-US" dirty="0" smtClean="0"/>
              <a:t>Your file is stored somewhere on your computer or storage device.</a:t>
            </a:r>
          </a:p>
          <a:p>
            <a:pPr marL="342900" indent="-342900" eaLnBrk="1" hangingPunct="1">
              <a:buFont typeface="Arial" panose="020B0604020202020204" pitchFamily="34" charset="0"/>
              <a:buChar char="•"/>
              <a:defRPr/>
            </a:pPr>
            <a:r>
              <a:rPr lang="en-US" altLang="en-US" dirty="0" smtClean="0"/>
              <a:t>Every file must have a distinctive name.</a:t>
            </a:r>
          </a:p>
          <a:p>
            <a:pPr marL="342900" indent="-342900" eaLnBrk="1" hangingPunct="1">
              <a:buFont typeface="Arial" panose="020B0604020202020204" pitchFamily="34" charset="0"/>
              <a:buChar char="•"/>
              <a:defRPr/>
            </a:pPr>
            <a:r>
              <a:rPr lang="en-US" altLang="en-US" dirty="0" smtClean="0"/>
              <a:t>Files can be stored in folders.</a:t>
            </a:r>
          </a:p>
          <a:p>
            <a:pPr eaLnBrk="1" hangingPunct="1">
              <a:defRPr/>
            </a:pPr>
            <a:endParaRPr lang="en-US" altLang="en-US" dirty="0" smtClean="0"/>
          </a:p>
        </p:txBody>
      </p:sp>
      <p:pic>
        <p:nvPicPr>
          <p:cNvPr id="18436" name="Picture 5" descr="j023745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62800" y="4953000"/>
            <a:ext cx="13081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7" name="Picture 8" descr="j025066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705600" y="304800"/>
            <a:ext cx="1627188" cy="227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en-US" smtClean="0"/>
              <a:t>Copying and Moving Files and Folders</a:t>
            </a:r>
          </a:p>
        </p:txBody>
      </p:sp>
      <p:sp>
        <p:nvSpPr>
          <p:cNvPr id="19459" name="Content Placeholder 2"/>
          <p:cNvSpPr>
            <a:spLocks noGrp="1"/>
          </p:cNvSpPr>
          <p:nvPr>
            <p:ph idx="1"/>
          </p:nvPr>
        </p:nvSpPr>
        <p:spPr>
          <a:xfrm>
            <a:off x="457200" y="1935163"/>
            <a:ext cx="8229600" cy="3703637"/>
          </a:xfrm>
        </p:spPr>
        <p:txBody>
          <a:bodyPr/>
          <a:lstStyle/>
          <a:p>
            <a:r>
              <a:rPr lang="en-US" altLang="en-US" sz="2000" smtClean="0"/>
              <a:t>Most people copy and move files using a method called </a:t>
            </a:r>
            <a:r>
              <a:rPr lang="en-US" altLang="en-US" sz="2000" b="1" smtClean="0"/>
              <a:t>drag and drop</a:t>
            </a:r>
            <a:r>
              <a:rPr lang="en-US" altLang="en-US" sz="2000" smtClean="0"/>
              <a:t>.</a:t>
            </a:r>
          </a:p>
          <a:p>
            <a:r>
              <a:rPr lang="en-US" altLang="en-US" sz="2000" smtClean="0"/>
              <a:t>Start by opening the folder that contains the file or folder you want to move.</a:t>
            </a:r>
          </a:p>
          <a:p>
            <a:r>
              <a:rPr lang="en-US" altLang="en-US" sz="2000" smtClean="0"/>
              <a:t>Then, open the folder where you want to move it to in a different window. Position the windows side by side on the desktop so that you can see the contents of both.</a:t>
            </a:r>
          </a:p>
          <a:p>
            <a:r>
              <a:rPr lang="en-US" altLang="en-US" sz="2000" smtClean="0"/>
              <a:t>Next, drag the file or folder from the first folder to the second folder. </a:t>
            </a:r>
          </a:p>
        </p:txBody>
      </p:sp>
      <p:pic>
        <p:nvPicPr>
          <p:cNvPr id="19460" name="Picture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90800" y="4610100"/>
            <a:ext cx="3956050" cy="222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6725" y="1905000"/>
            <a:ext cx="4562475" cy="44196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altLang="en-US" smtClean="0"/>
              <a:t>All computers have an operating system.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mtClean="0"/>
              <a:t>Manages your computer behind the scenes!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mtClean="0"/>
              <a:t>It’s the software that acts like a “resource manager” for the computer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mtClean="0"/>
              <a:t>Between the hardware and the programs(word processors, spreadsheet, games)</a:t>
            </a:r>
          </a:p>
          <a:p>
            <a:pPr eaLnBrk="1" hangingPunct="1">
              <a:lnSpc>
                <a:spcPct val="90000"/>
              </a:lnSpc>
            </a:pPr>
            <a:endParaRPr lang="en-US" altLang="en-US" smtClean="0"/>
          </a:p>
        </p:txBody>
      </p:sp>
      <p:sp>
        <p:nvSpPr>
          <p:cNvPr id="921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>
                <a:latin typeface="Arial Rounded MT Bold" pitchFamily="34" charset="0"/>
              </a:rPr>
              <a:t>What Does Windows Do?</a:t>
            </a:r>
          </a:p>
        </p:txBody>
      </p:sp>
      <p:pic>
        <p:nvPicPr>
          <p:cNvPr id="9220" name="Picture 1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00600" y="2895600"/>
            <a:ext cx="3971925" cy="3584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0"/>
            <a:ext cx="8229600" cy="990600"/>
          </a:xfrm>
          <a:extLst>
            <a:ext uri="{909E8E84-426E-40DD-AFC4-6F175D3DCCD1}"/>
            <a:ext uri="{91240B29-F687-4F45-9708-019B960494DF}"/>
          </a:extLst>
        </p:spPr>
        <p:txBody>
          <a:bodyPr/>
          <a:lstStyle/>
          <a:p>
            <a:pPr eaLnBrk="1" hangingPunct="1">
              <a:defRPr/>
            </a:pPr>
            <a:r>
              <a:rPr lang="en-US" altLang="en-US" dirty="0" smtClean="0">
                <a:latin typeface="Arial Rounded MT Bold" panose="020F0704030504030204" pitchFamily="34" charset="0"/>
              </a:rPr>
              <a:t>Windows Style Desktop</a:t>
            </a:r>
          </a:p>
        </p:txBody>
      </p:sp>
      <p:sp>
        <p:nvSpPr>
          <p:cNvPr id="10243" name="Rectangle 3"/>
          <p:cNvSpPr>
            <a:spLocks noChangeArrowheads="1"/>
          </p:cNvSpPr>
          <p:nvPr/>
        </p:nvSpPr>
        <p:spPr bwMode="auto">
          <a:xfrm>
            <a:off x="2927350" y="21494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 altLang="en-US" sz="2400">
              <a:latin typeface="Times New Roman" pitchFamily="18" charset="0"/>
            </a:endParaRPr>
          </a:p>
        </p:txBody>
      </p:sp>
      <p:sp>
        <p:nvSpPr>
          <p:cNvPr id="10244" name="Rectangle 7"/>
          <p:cNvSpPr>
            <a:spLocks noChangeArrowheads="1"/>
          </p:cNvSpPr>
          <p:nvPr/>
        </p:nvSpPr>
        <p:spPr bwMode="auto">
          <a:xfrm>
            <a:off x="1828800" y="13716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 altLang="en-US" sz="2400">
              <a:latin typeface="Times New Roman" pitchFamily="18" charset="0"/>
            </a:endParaRPr>
          </a:p>
        </p:txBody>
      </p:sp>
      <p:sp>
        <p:nvSpPr>
          <p:cNvPr id="10245" name="Text Box 8">
            <a:hlinkClick r:id="rId3" action="ppaction://hlinksldjump"/>
          </p:cNvPr>
          <p:cNvSpPr txBox="1">
            <a:spLocks noChangeArrowheads="1"/>
          </p:cNvSpPr>
          <p:nvPr/>
        </p:nvSpPr>
        <p:spPr bwMode="auto">
          <a:xfrm>
            <a:off x="2590800" y="55626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2400">
                <a:latin typeface="Times New Roman" pitchFamily="18" charset="0"/>
              </a:rPr>
              <a:t>Start Button</a:t>
            </a:r>
          </a:p>
        </p:txBody>
      </p:sp>
      <p:sp>
        <p:nvSpPr>
          <p:cNvPr id="10246" name="Text Box 9">
            <a:hlinkClick r:id="rId3" action="ppaction://hlinksldjump"/>
          </p:cNvPr>
          <p:cNvSpPr txBox="1">
            <a:spLocks noChangeArrowheads="1"/>
          </p:cNvSpPr>
          <p:nvPr/>
        </p:nvSpPr>
        <p:spPr bwMode="auto">
          <a:xfrm>
            <a:off x="5562600" y="5562600"/>
            <a:ext cx="3200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2400">
                <a:latin typeface="Times New Roman" pitchFamily="18" charset="0"/>
              </a:rPr>
              <a:t>Taskbar</a:t>
            </a:r>
          </a:p>
        </p:txBody>
      </p:sp>
      <p:sp>
        <p:nvSpPr>
          <p:cNvPr id="10247" name="Text Box 10">
            <a:hlinkClick r:id="rId3" action="ppaction://hlinksldjump"/>
          </p:cNvPr>
          <p:cNvSpPr txBox="1">
            <a:spLocks noChangeArrowheads="1"/>
          </p:cNvSpPr>
          <p:nvPr/>
        </p:nvSpPr>
        <p:spPr bwMode="auto">
          <a:xfrm>
            <a:off x="7162800" y="1828800"/>
            <a:ext cx="152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2400">
                <a:latin typeface="Times New Roman" pitchFamily="18" charset="0"/>
              </a:rPr>
              <a:t>Desktop</a:t>
            </a:r>
          </a:p>
        </p:txBody>
      </p:sp>
      <p:sp>
        <p:nvSpPr>
          <p:cNvPr id="10248" name="Text Box 20">
            <a:hlinkClick r:id="rId3" action="ppaction://hlinksldjump"/>
          </p:cNvPr>
          <p:cNvSpPr txBox="1">
            <a:spLocks noChangeArrowheads="1"/>
          </p:cNvSpPr>
          <p:nvPr/>
        </p:nvSpPr>
        <p:spPr bwMode="auto">
          <a:xfrm>
            <a:off x="609600" y="1219200"/>
            <a:ext cx="152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2400">
                <a:latin typeface="Times New Roman" pitchFamily="18" charset="0"/>
              </a:rPr>
              <a:t>Icons</a:t>
            </a:r>
          </a:p>
        </p:txBody>
      </p:sp>
      <p:sp>
        <p:nvSpPr>
          <p:cNvPr id="10249" name="Text Box 31"/>
          <p:cNvSpPr txBox="1">
            <a:spLocks noChangeArrowheads="1"/>
          </p:cNvSpPr>
          <p:nvPr/>
        </p:nvSpPr>
        <p:spPr bwMode="auto">
          <a:xfrm>
            <a:off x="2892425" y="5175250"/>
            <a:ext cx="1441450" cy="387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 altLang="en-US" sz="2400">
              <a:latin typeface="Times New Roman" pitchFamily="18" charset="0"/>
            </a:endParaRPr>
          </a:p>
        </p:txBody>
      </p:sp>
      <p:grpSp>
        <p:nvGrpSpPr>
          <p:cNvPr id="2" name="Group 81"/>
          <p:cNvGrpSpPr>
            <a:grpSpLocks/>
          </p:cNvGrpSpPr>
          <p:nvPr/>
        </p:nvGrpSpPr>
        <p:grpSpPr bwMode="auto">
          <a:xfrm>
            <a:off x="685800" y="990600"/>
            <a:ext cx="7772400" cy="4953000"/>
            <a:chOff x="180" y="9081"/>
            <a:chExt cx="11700" cy="6075"/>
          </a:xfrm>
        </p:grpSpPr>
        <p:grpSp>
          <p:nvGrpSpPr>
            <p:cNvPr id="3" name="Group 82"/>
            <p:cNvGrpSpPr>
              <a:grpSpLocks/>
            </p:cNvGrpSpPr>
            <p:nvPr/>
          </p:nvGrpSpPr>
          <p:grpSpPr bwMode="auto">
            <a:xfrm>
              <a:off x="180" y="9576"/>
              <a:ext cx="2160" cy="570"/>
              <a:chOff x="180" y="9576"/>
              <a:chExt cx="2160" cy="570"/>
            </a:xfrm>
          </p:grpSpPr>
          <p:grpSp>
            <p:nvGrpSpPr>
              <p:cNvPr id="4" name="Group 83"/>
              <p:cNvGrpSpPr>
                <a:grpSpLocks/>
              </p:cNvGrpSpPr>
              <p:nvPr/>
            </p:nvGrpSpPr>
            <p:grpSpPr bwMode="auto">
              <a:xfrm flipH="1">
                <a:off x="1080" y="9936"/>
                <a:ext cx="1256" cy="210"/>
                <a:chOff x="4656" y="2160"/>
                <a:chExt cx="576" cy="96"/>
              </a:xfrm>
            </p:grpSpPr>
            <p:sp>
              <p:nvSpPr>
                <p:cNvPr id="10270" name="Line 84"/>
                <p:cNvSpPr>
                  <a:spLocks noChangeShapeType="1"/>
                </p:cNvSpPr>
                <p:nvPr/>
              </p:nvSpPr>
              <p:spPr bwMode="auto">
                <a:xfrm flipH="1">
                  <a:off x="4656" y="2256"/>
                  <a:ext cx="576" cy="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 type="triangle" w="med" len="med"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0271" name="Line 85"/>
                <p:cNvSpPr>
                  <a:spLocks noChangeShapeType="1"/>
                </p:cNvSpPr>
                <p:nvPr/>
              </p:nvSpPr>
              <p:spPr bwMode="auto">
                <a:xfrm flipV="1">
                  <a:off x="5232" y="2160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10269" name="Text Box 86"/>
              <p:cNvSpPr txBox="1">
                <a:spLocks noChangeArrowheads="1"/>
              </p:cNvSpPr>
              <p:nvPr/>
            </p:nvSpPr>
            <p:spPr bwMode="auto">
              <a:xfrm>
                <a:off x="180" y="9576"/>
                <a:ext cx="2160" cy="54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US" altLang="en-US" sz="1200">
                    <a:latin typeface="Times New Roman" pitchFamily="18" charset="0"/>
                  </a:rPr>
                  <a:t>_______________</a:t>
                </a:r>
                <a:endParaRPr lang="en-US" altLang="en-US" sz="2400">
                  <a:latin typeface="Times New Roman" pitchFamily="18" charset="0"/>
                </a:endParaRPr>
              </a:p>
            </p:txBody>
          </p:sp>
        </p:grpSp>
        <p:pic>
          <p:nvPicPr>
            <p:cNvPr id="10254" name="Picture 87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2340" y="9081"/>
              <a:ext cx="7380" cy="55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5" name="Group 88"/>
            <p:cNvGrpSpPr>
              <a:grpSpLocks/>
            </p:cNvGrpSpPr>
            <p:nvPr/>
          </p:nvGrpSpPr>
          <p:grpSpPr bwMode="auto">
            <a:xfrm flipH="1">
              <a:off x="1620" y="12636"/>
              <a:ext cx="1256" cy="210"/>
              <a:chOff x="4656" y="2160"/>
              <a:chExt cx="576" cy="96"/>
            </a:xfrm>
          </p:grpSpPr>
          <p:sp>
            <p:nvSpPr>
              <p:cNvPr id="10266" name="Line 89"/>
              <p:cNvSpPr>
                <a:spLocks noChangeShapeType="1"/>
              </p:cNvSpPr>
              <p:nvPr/>
            </p:nvSpPr>
            <p:spPr bwMode="auto">
              <a:xfrm flipH="1">
                <a:off x="4656" y="2256"/>
                <a:ext cx="576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267" name="Line 90"/>
              <p:cNvSpPr>
                <a:spLocks noChangeShapeType="1"/>
              </p:cNvSpPr>
              <p:nvPr/>
            </p:nvSpPr>
            <p:spPr bwMode="auto">
              <a:xfrm flipV="1">
                <a:off x="5232" y="2160"/>
                <a:ext cx="0" cy="96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6" name="Group 91"/>
            <p:cNvGrpSpPr>
              <a:grpSpLocks/>
            </p:cNvGrpSpPr>
            <p:nvPr/>
          </p:nvGrpSpPr>
          <p:grpSpPr bwMode="auto">
            <a:xfrm>
              <a:off x="6120" y="12996"/>
              <a:ext cx="5760" cy="360"/>
              <a:chOff x="6120" y="12996"/>
              <a:chExt cx="5760" cy="360"/>
            </a:xfrm>
          </p:grpSpPr>
          <p:sp>
            <p:nvSpPr>
              <p:cNvPr id="10263" name="Line 92"/>
              <p:cNvSpPr>
                <a:spLocks noChangeShapeType="1"/>
              </p:cNvSpPr>
              <p:nvPr/>
            </p:nvSpPr>
            <p:spPr bwMode="auto">
              <a:xfrm>
                <a:off x="6120" y="13356"/>
                <a:ext cx="4860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 type="triangle" w="med" len="med"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264" name="Line 93"/>
              <p:cNvSpPr>
                <a:spLocks noChangeShapeType="1"/>
              </p:cNvSpPr>
              <p:nvPr/>
            </p:nvSpPr>
            <p:spPr bwMode="auto">
              <a:xfrm>
                <a:off x="9900" y="12996"/>
                <a:ext cx="1980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265" name="Line 94"/>
              <p:cNvSpPr>
                <a:spLocks noChangeShapeType="1"/>
              </p:cNvSpPr>
              <p:nvPr/>
            </p:nvSpPr>
            <p:spPr bwMode="auto">
              <a:xfrm>
                <a:off x="10980" y="12996"/>
                <a:ext cx="0" cy="36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10257" name="Freeform 95"/>
            <p:cNvSpPr>
              <a:spLocks/>
            </p:cNvSpPr>
            <p:nvPr/>
          </p:nvSpPr>
          <p:spPr bwMode="auto">
            <a:xfrm>
              <a:off x="2880" y="14616"/>
              <a:ext cx="2520" cy="540"/>
            </a:xfrm>
            <a:custGeom>
              <a:avLst/>
              <a:gdLst>
                <a:gd name="T0" fmla="*/ 126681 w 1440"/>
                <a:gd name="T1" fmla="*/ 540 h 540"/>
                <a:gd name="T2" fmla="*/ 0 w 1440"/>
                <a:gd name="T3" fmla="*/ 540 h 540"/>
                <a:gd name="T4" fmla="*/ 0 w 1440"/>
                <a:gd name="T5" fmla="*/ 0 h 540"/>
                <a:gd name="T6" fmla="*/ 0 60000 65536"/>
                <a:gd name="T7" fmla="*/ 0 60000 65536"/>
                <a:gd name="T8" fmla="*/ 0 60000 65536"/>
                <a:gd name="T9" fmla="*/ 0 w 1440"/>
                <a:gd name="T10" fmla="*/ 0 h 540"/>
                <a:gd name="T11" fmla="*/ 1440 w 1440"/>
                <a:gd name="T12" fmla="*/ 540 h 54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440" h="540">
                  <a:moveTo>
                    <a:pt x="1440" y="540"/>
                  </a:moveTo>
                  <a:lnTo>
                    <a:pt x="0" y="540"/>
                  </a:lnTo>
                  <a:lnTo>
                    <a:pt x="0" y="0"/>
                  </a:ln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7" name="Group 96"/>
            <p:cNvGrpSpPr>
              <a:grpSpLocks/>
            </p:cNvGrpSpPr>
            <p:nvPr/>
          </p:nvGrpSpPr>
          <p:grpSpPr bwMode="auto">
            <a:xfrm>
              <a:off x="9540" y="10656"/>
              <a:ext cx="2340" cy="360"/>
              <a:chOff x="9540" y="10656"/>
              <a:chExt cx="2340" cy="360"/>
            </a:xfrm>
          </p:grpSpPr>
          <p:sp>
            <p:nvSpPr>
              <p:cNvPr id="10261" name="Freeform 97"/>
              <p:cNvSpPr>
                <a:spLocks/>
              </p:cNvSpPr>
              <p:nvPr/>
            </p:nvSpPr>
            <p:spPr bwMode="auto">
              <a:xfrm>
                <a:off x="9540" y="10656"/>
                <a:ext cx="1440" cy="360"/>
              </a:xfrm>
              <a:custGeom>
                <a:avLst/>
                <a:gdLst>
                  <a:gd name="T0" fmla="*/ 1440 w 1440"/>
                  <a:gd name="T1" fmla="*/ 0 h 360"/>
                  <a:gd name="T2" fmla="*/ 1440 w 1440"/>
                  <a:gd name="T3" fmla="*/ 360 h 360"/>
                  <a:gd name="T4" fmla="*/ 0 w 1440"/>
                  <a:gd name="T5" fmla="*/ 360 h 360"/>
                  <a:gd name="T6" fmla="*/ 0 60000 65536"/>
                  <a:gd name="T7" fmla="*/ 0 60000 65536"/>
                  <a:gd name="T8" fmla="*/ 0 60000 65536"/>
                  <a:gd name="T9" fmla="*/ 0 w 1440"/>
                  <a:gd name="T10" fmla="*/ 0 h 360"/>
                  <a:gd name="T11" fmla="*/ 1440 w 1440"/>
                  <a:gd name="T12" fmla="*/ 360 h 36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440" h="360">
                    <a:moveTo>
                      <a:pt x="1440" y="0"/>
                    </a:moveTo>
                    <a:lnTo>
                      <a:pt x="1440" y="360"/>
                    </a:lnTo>
                    <a:lnTo>
                      <a:pt x="0" y="36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262" name="Line 98"/>
              <p:cNvSpPr>
                <a:spLocks noChangeShapeType="1"/>
              </p:cNvSpPr>
              <p:nvPr/>
            </p:nvSpPr>
            <p:spPr bwMode="auto">
              <a:xfrm>
                <a:off x="9900" y="10656"/>
                <a:ext cx="1980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10259" name="Line 99"/>
            <p:cNvSpPr>
              <a:spLocks noChangeShapeType="1"/>
            </p:cNvSpPr>
            <p:nvPr/>
          </p:nvSpPr>
          <p:spPr bwMode="auto">
            <a:xfrm>
              <a:off x="360" y="12636"/>
              <a:ext cx="180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260" name="Freeform 100"/>
            <p:cNvSpPr>
              <a:spLocks/>
            </p:cNvSpPr>
            <p:nvPr/>
          </p:nvSpPr>
          <p:spPr bwMode="auto">
            <a:xfrm>
              <a:off x="7200" y="14520"/>
              <a:ext cx="3240" cy="636"/>
            </a:xfrm>
            <a:custGeom>
              <a:avLst/>
              <a:gdLst>
                <a:gd name="T0" fmla="*/ 3240 w 3240"/>
                <a:gd name="T1" fmla="*/ 2000 h 540"/>
                <a:gd name="T2" fmla="*/ 0 w 3240"/>
                <a:gd name="T3" fmla="*/ 2000 h 540"/>
                <a:gd name="T4" fmla="*/ 0 w 3240"/>
                <a:gd name="T5" fmla="*/ 0 h 540"/>
                <a:gd name="T6" fmla="*/ 0 60000 65536"/>
                <a:gd name="T7" fmla="*/ 0 60000 65536"/>
                <a:gd name="T8" fmla="*/ 0 60000 65536"/>
                <a:gd name="T9" fmla="*/ 0 w 3240"/>
                <a:gd name="T10" fmla="*/ 0 h 540"/>
                <a:gd name="T11" fmla="*/ 3240 w 3240"/>
                <a:gd name="T12" fmla="*/ 540 h 54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240" h="540">
                  <a:moveTo>
                    <a:pt x="3240" y="540"/>
                  </a:moveTo>
                  <a:lnTo>
                    <a:pt x="0" y="540"/>
                  </a:lnTo>
                  <a:lnTo>
                    <a:pt x="0" y="0"/>
                  </a:ln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0251" name="Text Box 101"/>
          <p:cNvSpPr txBox="1">
            <a:spLocks noChangeArrowheads="1"/>
          </p:cNvSpPr>
          <p:nvPr/>
        </p:nvSpPr>
        <p:spPr bwMode="auto">
          <a:xfrm>
            <a:off x="533400" y="35052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2400">
                <a:latin typeface="Times New Roman" pitchFamily="18" charset="0"/>
              </a:rPr>
              <a:t>Start Menu</a:t>
            </a:r>
          </a:p>
        </p:txBody>
      </p:sp>
      <p:sp>
        <p:nvSpPr>
          <p:cNvPr id="10252" name="Text Box 102"/>
          <p:cNvSpPr txBox="1">
            <a:spLocks noChangeArrowheads="1"/>
          </p:cNvSpPr>
          <p:nvPr/>
        </p:nvSpPr>
        <p:spPr bwMode="auto">
          <a:xfrm>
            <a:off x="7239000" y="37338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2400">
                <a:latin typeface="Times New Roman" pitchFamily="18" charset="0"/>
              </a:rPr>
              <a:t>Menus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2" grpId="0" build="p" autoUpdateAnimBg="0" advAuto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Shutdown, Logoff, Restart</a:t>
            </a:r>
          </a:p>
        </p:txBody>
      </p:sp>
      <p:pic>
        <p:nvPicPr>
          <p:cNvPr id="11267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470150" y="1935163"/>
            <a:ext cx="4203700" cy="4389437"/>
          </a:xfr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To open programs</a:t>
            </a:r>
          </a:p>
        </p:txBody>
      </p:sp>
      <p:sp>
        <p:nvSpPr>
          <p:cNvPr id="12291" name="Content Placeholder 2"/>
          <p:cNvSpPr>
            <a:spLocks noGrp="1"/>
          </p:cNvSpPr>
          <p:nvPr>
            <p:ph idx="1"/>
          </p:nvPr>
        </p:nvSpPr>
        <p:spPr>
          <a:xfrm>
            <a:off x="457200" y="1935163"/>
            <a:ext cx="6781800" cy="4389437"/>
          </a:xfrm>
        </p:spPr>
        <p:txBody>
          <a:bodyPr/>
          <a:lstStyle/>
          <a:p>
            <a:r>
              <a:rPr lang="en-US" altLang="en-US" smtClean="0"/>
              <a:t>Double click an icon on your desktop</a:t>
            </a:r>
          </a:p>
          <a:p>
            <a:r>
              <a:rPr lang="en-US" altLang="en-US" smtClean="0"/>
              <a:t>Double click a file in Windows Explorer and software will automatically open the program </a:t>
            </a:r>
          </a:p>
        </p:txBody>
      </p:sp>
      <p:pic>
        <p:nvPicPr>
          <p:cNvPr id="1229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324600" y="1676400"/>
            <a:ext cx="533400" cy="71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To Save a File</a:t>
            </a:r>
          </a:p>
        </p:txBody>
      </p:sp>
      <p:sp>
        <p:nvSpPr>
          <p:cNvPr id="1331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mtClean="0"/>
              <a:t>Go to File on menu in program</a:t>
            </a:r>
          </a:p>
          <a:p>
            <a:r>
              <a:rPr lang="en-US" altLang="en-US" smtClean="0"/>
              <a:t>Choose Save or Save As</a:t>
            </a:r>
          </a:p>
          <a:p>
            <a:r>
              <a:rPr lang="en-US" altLang="en-US" smtClean="0"/>
              <a:t>Must have a unique name</a:t>
            </a:r>
          </a:p>
          <a:p>
            <a:endParaRPr lang="en-US" altLang="en-US" smtClean="0"/>
          </a:p>
        </p:txBody>
      </p:sp>
      <p:pic>
        <p:nvPicPr>
          <p:cNvPr id="13316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14400" y="3438525"/>
            <a:ext cx="7696200" cy="4981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143000"/>
            <a:ext cx="7772400" cy="926592"/>
          </a:xfrm>
          <a:extLst>
            <a:ext uri="{909E8E84-426E-40DD-AFC4-6F175D3DCCD1}"/>
            <a:ext uri="{91240B29-F687-4F45-9708-019B960494DF}"/>
          </a:extLst>
        </p:spPr>
        <p:txBody>
          <a:bodyPr/>
          <a:lstStyle/>
          <a:p>
            <a:pPr>
              <a:defRPr/>
            </a:pPr>
            <a:r>
              <a:rPr smtClean="0"/>
              <a:t>Windows Explorer</a:t>
            </a:r>
            <a:endParaRPr/>
          </a:p>
        </p:txBody>
      </p:sp>
      <p:pic>
        <p:nvPicPr>
          <p:cNvPr id="15363" name="Picture 2"/>
          <p:cNvPicPr>
            <a:picLocks noGrp="1" noChangeAspect="1" noChangeArrowheads="1"/>
          </p:cNvPicPr>
          <p:nvPr>
            <p:ph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6400800" y="2286000"/>
            <a:ext cx="1905000" cy="1212850"/>
          </a:xfrm>
          <a:noFill/>
        </p:spPr>
      </p:pic>
      <p:sp>
        <p:nvSpPr>
          <p:cNvPr id="15364" name="TextBox 3"/>
          <p:cNvSpPr txBox="1">
            <a:spLocks noChangeArrowheads="1"/>
          </p:cNvSpPr>
          <p:nvPr/>
        </p:nvSpPr>
        <p:spPr bwMode="auto">
          <a:xfrm>
            <a:off x="914400" y="2438400"/>
            <a:ext cx="53340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en-US"/>
              <a:t>To Open a Windows Explorer, </a:t>
            </a:r>
            <a:br>
              <a:rPr lang="en-US" altLang="en-US"/>
            </a:br>
            <a:r>
              <a:rPr lang="en-US" altLang="en-US"/>
              <a:t>Double click on folder icon</a:t>
            </a:r>
          </a:p>
        </p:txBody>
      </p:sp>
      <p:pic>
        <p:nvPicPr>
          <p:cNvPr id="15365" name="Picture 4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00800" y="3886200"/>
            <a:ext cx="18288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6" name="TextBox 5"/>
          <p:cNvSpPr txBox="1">
            <a:spLocks noChangeArrowheads="1"/>
          </p:cNvSpPr>
          <p:nvPr/>
        </p:nvSpPr>
        <p:spPr bwMode="auto">
          <a:xfrm>
            <a:off x="914400" y="4083050"/>
            <a:ext cx="373380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en-US"/>
              <a:t>“Windows” key + E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698500" y="-288925"/>
            <a:ext cx="7772400" cy="1143000"/>
          </a:xfrm>
        </p:spPr>
        <p:txBody>
          <a:bodyPr/>
          <a:lstStyle/>
          <a:p>
            <a:pPr eaLnBrk="1" hangingPunct="1"/>
            <a:r>
              <a:rPr lang="en-US" altLang="en-US" smtClean="0">
                <a:latin typeface="Arial Rounded MT Bold" pitchFamily="34" charset="0"/>
              </a:rPr>
              <a:t>Windows Elements</a:t>
            </a:r>
          </a:p>
        </p:txBody>
      </p:sp>
      <p:sp>
        <p:nvSpPr>
          <p:cNvPr id="16387" name="Text Box 63"/>
          <p:cNvSpPr txBox="1">
            <a:spLocks noChangeArrowheads="1"/>
          </p:cNvSpPr>
          <p:nvPr/>
        </p:nvSpPr>
        <p:spPr bwMode="auto">
          <a:xfrm>
            <a:off x="7239000" y="958850"/>
            <a:ext cx="20574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1600">
                <a:latin typeface="Times New Roman" pitchFamily="18" charset="0"/>
              </a:rPr>
              <a:t>Close</a:t>
            </a:r>
          </a:p>
        </p:txBody>
      </p:sp>
      <p:grpSp>
        <p:nvGrpSpPr>
          <p:cNvPr id="2" name="Group 108"/>
          <p:cNvGrpSpPr>
            <a:grpSpLocks/>
          </p:cNvGrpSpPr>
          <p:nvPr/>
        </p:nvGrpSpPr>
        <p:grpSpPr bwMode="auto">
          <a:xfrm>
            <a:off x="533400" y="685800"/>
            <a:ext cx="8458200" cy="5943600"/>
            <a:chOff x="336" y="432"/>
            <a:chExt cx="5328" cy="3744"/>
          </a:xfrm>
        </p:grpSpPr>
        <p:sp>
          <p:nvSpPr>
            <p:cNvPr id="16389" name="Text Box 66"/>
            <p:cNvSpPr txBox="1">
              <a:spLocks noChangeArrowheads="1"/>
            </p:cNvSpPr>
            <p:nvPr/>
          </p:nvSpPr>
          <p:spPr bwMode="auto">
            <a:xfrm>
              <a:off x="4368" y="1564"/>
              <a:ext cx="1296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en-US" sz="1600">
                  <a:latin typeface="Times New Roman" pitchFamily="18" charset="0"/>
                </a:rPr>
                <a:t>Standard Toolbar</a:t>
              </a:r>
            </a:p>
          </p:txBody>
        </p:sp>
        <p:sp>
          <p:nvSpPr>
            <p:cNvPr id="16390" name="Text Box 67"/>
            <p:cNvSpPr txBox="1">
              <a:spLocks noChangeArrowheads="1"/>
            </p:cNvSpPr>
            <p:nvPr/>
          </p:nvSpPr>
          <p:spPr bwMode="auto">
            <a:xfrm>
              <a:off x="4368" y="1996"/>
              <a:ext cx="1296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en-US" sz="1600">
                  <a:latin typeface="Times New Roman" pitchFamily="18" charset="0"/>
                </a:rPr>
                <a:t>Address Bar</a:t>
              </a:r>
            </a:p>
          </p:txBody>
        </p:sp>
        <p:sp>
          <p:nvSpPr>
            <p:cNvPr id="16391" name="Text Box 68"/>
            <p:cNvSpPr txBox="1">
              <a:spLocks noChangeArrowheads="1"/>
            </p:cNvSpPr>
            <p:nvPr/>
          </p:nvSpPr>
          <p:spPr bwMode="auto">
            <a:xfrm>
              <a:off x="4368" y="3916"/>
              <a:ext cx="1296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en-US" sz="1600">
                  <a:latin typeface="Times New Roman" pitchFamily="18" charset="0"/>
                </a:rPr>
                <a:t>Sizing Handle</a:t>
              </a:r>
            </a:p>
          </p:txBody>
        </p:sp>
        <p:grpSp>
          <p:nvGrpSpPr>
            <p:cNvPr id="3" name="Group 73"/>
            <p:cNvGrpSpPr>
              <a:grpSpLocks/>
            </p:cNvGrpSpPr>
            <p:nvPr/>
          </p:nvGrpSpPr>
          <p:grpSpPr bwMode="auto">
            <a:xfrm>
              <a:off x="432" y="624"/>
              <a:ext cx="4752" cy="3504"/>
              <a:chOff x="900" y="1128"/>
              <a:chExt cx="9540" cy="6288"/>
            </a:xfrm>
          </p:grpSpPr>
          <p:pic>
            <p:nvPicPr>
              <p:cNvPr id="16402" name="Picture 74"/>
              <p:cNvPicPr>
                <a:picLocks noChangeAspect="1" noChangeArrowheads="1"/>
              </p:cNvPicPr>
              <p:nvPr/>
            </p:nvPicPr>
            <p:blipFill>
              <a:blip r:embed="rId2"/>
              <a:srcRect/>
              <a:stretch>
                <a:fillRect/>
              </a:stretch>
            </p:blipFill>
            <p:spPr bwMode="auto">
              <a:xfrm>
                <a:off x="2520" y="2405"/>
                <a:ext cx="6300" cy="441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6403" name="Line 75"/>
              <p:cNvSpPr>
                <a:spLocks noChangeShapeType="1"/>
              </p:cNvSpPr>
              <p:nvPr/>
            </p:nvSpPr>
            <p:spPr bwMode="auto">
              <a:xfrm flipV="1">
                <a:off x="3051" y="1784"/>
                <a:ext cx="0" cy="671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 type="triangle" w="med" len="med"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404" name="Line 76"/>
              <p:cNvSpPr>
                <a:spLocks noChangeShapeType="1"/>
              </p:cNvSpPr>
              <p:nvPr/>
            </p:nvSpPr>
            <p:spPr bwMode="auto">
              <a:xfrm>
                <a:off x="2140" y="1784"/>
                <a:ext cx="2126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405" name="Line 77"/>
              <p:cNvSpPr>
                <a:spLocks noChangeShapeType="1"/>
              </p:cNvSpPr>
              <p:nvPr/>
            </p:nvSpPr>
            <p:spPr bwMode="auto">
              <a:xfrm flipV="1">
                <a:off x="5733" y="1604"/>
                <a:ext cx="0" cy="1048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 type="triangle" w="med" len="med"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406" name="Line 78"/>
              <p:cNvSpPr>
                <a:spLocks noChangeShapeType="1"/>
              </p:cNvSpPr>
              <p:nvPr/>
            </p:nvSpPr>
            <p:spPr bwMode="auto">
              <a:xfrm>
                <a:off x="4822" y="1604"/>
                <a:ext cx="2125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407" name="Line 79"/>
              <p:cNvSpPr>
                <a:spLocks noChangeShapeType="1"/>
              </p:cNvSpPr>
              <p:nvPr/>
            </p:nvSpPr>
            <p:spPr bwMode="auto">
              <a:xfrm rot="10808969" flipV="1">
                <a:off x="5124" y="6693"/>
                <a:ext cx="0" cy="671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 type="triangle" w="med" len="med"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408" name="Line 80"/>
              <p:cNvSpPr>
                <a:spLocks noChangeShapeType="1"/>
              </p:cNvSpPr>
              <p:nvPr/>
            </p:nvSpPr>
            <p:spPr bwMode="auto">
              <a:xfrm rot="10808969" flipV="1">
                <a:off x="3338" y="7364"/>
                <a:ext cx="1771" cy="1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409" name="Line 81"/>
              <p:cNvSpPr>
                <a:spLocks noChangeShapeType="1"/>
              </p:cNvSpPr>
              <p:nvPr/>
            </p:nvSpPr>
            <p:spPr bwMode="auto">
              <a:xfrm rot="10808969" flipV="1">
                <a:off x="8720" y="6824"/>
                <a:ext cx="0" cy="592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 type="triangle" w="med" len="med"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410" name="Line 82"/>
              <p:cNvSpPr>
                <a:spLocks noChangeShapeType="1"/>
              </p:cNvSpPr>
              <p:nvPr/>
            </p:nvSpPr>
            <p:spPr bwMode="auto">
              <a:xfrm rot="-10791031">
                <a:off x="8742" y="7416"/>
                <a:ext cx="1621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411" name="Line 83"/>
              <p:cNvSpPr>
                <a:spLocks noChangeShapeType="1"/>
              </p:cNvSpPr>
              <p:nvPr/>
            </p:nvSpPr>
            <p:spPr bwMode="auto">
              <a:xfrm>
                <a:off x="7717" y="3586"/>
                <a:ext cx="1204" cy="358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 type="triangle" w="med" len="med"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412" name="Line 84"/>
              <p:cNvSpPr>
                <a:spLocks noChangeShapeType="1"/>
              </p:cNvSpPr>
              <p:nvPr/>
            </p:nvSpPr>
            <p:spPr bwMode="auto">
              <a:xfrm>
                <a:off x="7136" y="3165"/>
                <a:ext cx="3189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 type="triangle" w="med" len="med"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413" name="Line 85"/>
              <p:cNvSpPr>
                <a:spLocks noChangeShapeType="1"/>
              </p:cNvSpPr>
              <p:nvPr/>
            </p:nvSpPr>
            <p:spPr bwMode="auto">
              <a:xfrm flipV="1">
                <a:off x="8618" y="1424"/>
                <a:ext cx="0" cy="1072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 type="triangle" w="med" len="med"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414" name="Line 86"/>
              <p:cNvSpPr>
                <a:spLocks noChangeShapeType="1"/>
              </p:cNvSpPr>
              <p:nvPr/>
            </p:nvSpPr>
            <p:spPr bwMode="auto">
              <a:xfrm>
                <a:off x="8618" y="1424"/>
                <a:ext cx="1822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415" name="Line 87"/>
              <p:cNvSpPr>
                <a:spLocks noChangeShapeType="1"/>
              </p:cNvSpPr>
              <p:nvPr/>
            </p:nvSpPr>
            <p:spPr bwMode="auto">
              <a:xfrm flipV="1">
                <a:off x="8380" y="1128"/>
                <a:ext cx="0" cy="1353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 type="triangle" w="med" len="med"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416" name="Line 88"/>
              <p:cNvSpPr>
                <a:spLocks noChangeShapeType="1"/>
              </p:cNvSpPr>
              <p:nvPr/>
            </p:nvSpPr>
            <p:spPr bwMode="auto">
              <a:xfrm flipH="1">
                <a:off x="6260" y="1136"/>
                <a:ext cx="2126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417" name="Line 89"/>
              <p:cNvSpPr>
                <a:spLocks noChangeShapeType="1"/>
              </p:cNvSpPr>
              <p:nvPr/>
            </p:nvSpPr>
            <p:spPr bwMode="auto">
              <a:xfrm flipV="1">
                <a:off x="8100" y="2144"/>
                <a:ext cx="0" cy="356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 type="triangle" w="med" len="med"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418" name="Line 90"/>
              <p:cNvSpPr>
                <a:spLocks noChangeShapeType="1"/>
              </p:cNvSpPr>
              <p:nvPr/>
            </p:nvSpPr>
            <p:spPr bwMode="auto">
              <a:xfrm flipH="1">
                <a:off x="6120" y="2144"/>
                <a:ext cx="1974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419" name="Line 91"/>
              <p:cNvSpPr>
                <a:spLocks noChangeShapeType="1"/>
              </p:cNvSpPr>
              <p:nvPr/>
            </p:nvSpPr>
            <p:spPr bwMode="auto">
              <a:xfrm>
                <a:off x="8921" y="3944"/>
                <a:ext cx="1367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420" name="Line 92"/>
              <p:cNvSpPr>
                <a:spLocks noChangeShapeType="1"/>
              </p:cNvSpPr>
              <p:nvPr/>
            </p:nvSpPr>
            <p:spPr bwMode="auto">
              <a:xfrm flipV="1">
                <a:off x="1440" y="2504"/>
                <a:ext cx="1040" cy="6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421" name="Line 93"/>
              <p:cNvSpPr>
                <a:spLocks noChangeShapeType="1"/>
              </p:cNvSpPr>
              <p:nvPr/>
            </p:nvSpPr>
            <p:spPr bwMode="auto">
              <a:xfrm>
                <a:off x="1440" y="1424"/>
                <a:ext cx="0" cy="108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422" name="Line 94"/>
              <p:cNvSpPr>
                <a:spLocks noChangeShapeType="1"/>
              </p:cNvSpPr>
              <p:nvPr/>
            </p:nvSpPr>
            <p:spPr bwMode="auto">
              <a:xfrm>
                <a:off x="900" y="1424"/>
                <a:ext cx="1767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423" name="Line 95"/>
              <p:cNvSpPr>
                <a:spLocks noChangeShapeType="1"/>
              </p:cNvSpPr>
              <p:nvPr/>
            </p:nvSpPr>
            <p:spPr bwMode="auto">
              <a:xfrm flipV="1">
                <a:off x="4609" y="1244"/>
                <a:ext cx="0" cy="162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 type="triangle" w="med" len="med"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424" name="Line 96"/>
              <p:cNvSpPr>
                <a:spLocks noChangeShapeType="1"/>
              </p:cNvSpPr>
              <p:nvPr/>
            </p:nvSpPr>
            <p:spPr bwMode="auto">
              <a:xfrm>
                <a:off x="3725" y="1244"/>
                <a:ext cx="1767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425" name="Freeform 97"/>
              <p:cNvSpPr>
                <a:spLocks/>
              </p:cNvSpPr>
              <p:nvPr/>
            </p:nvSpPr>
            <p:spPr bwMode="auto">
              <a:xfrm>
                <a:off x="900" y="6156"/>
                <a:ext cx="2160" cy="900"/>
              </a:xfrm>
              <a:custGeom>
                <a:avLst/>
                <a:gdLst>
                  <a:gd name="T0" fmla="*/ 0 w 2160"/>
                  <a:gd name="T1" fmla="*/ 900 h 900"/>
                  <a:gd name="T2" fmla="*/ 2160 w 2160"/>
                  <a:gd name="T3" fmla="*/ 900 h 900"/>
                  <a:gd name="T4" fmla="*/ 2160 w 2160"/>
                  <a:gd name="T5" fmla="*/ 0 h 900"/>
                  <a:gd name="T6" fmla="*/ 0 60000 65536"/>
                  <a:gd name="T7" fmla="*/ 0 60000 65536"/>
                  <a:gd name="T8" fmla="*/ 0 60000 65536"/>
                  <a:gd name="T9" fmla="*/ 0 w 2160"/>
                  <a:gd name="T10" fmla="*/ 0 h 900"/>
                  <a:gd name="T11" fmla="*/ 2160 w 2160"/>
                  <a:gd name="T12" fmla="*/ 900 h 9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" h="900">
                    <a:moveTo>
                      <a:pt x="0" y="900"/>
                    </a:moveTo>
                    <a:lnTo>
                      <a:pt x="2160" y="900"/>
                    </a:lnTo>
                    <a:lnTo>
                      <a:pt x="2160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426" name="Freeform 98"/>
              <p:cNvSpPr>
                <a:spLocks/>
              </p:cNvSpPr>
              <p:nvPr/>
            </p:nvSpPr>
            <p:spPr bwMode="auto">
              <a:xfrm>
                <a:off x="5580" y="6156"/>
                <a:ext cx="1980" cy="1260"/>
              </a:xfrm>
              <a:custGeom>
                <a:avLst/>
                <a:gdLst>
                  <a:gd name="T0" fmla="*/ 0 w 1980"/>
                  <a:gd name="T1" fmla="*/ 1260 h 1260"/>
                  <a:gd name="T2" fmla="*/ 1980 w 1980"/>
                  <a:gd name="T3" fmla="*/ 1260 h 1260"/>
                  <a:gd name="T4" fmla="*/ 1980 w 1980"/>
                  <a:gd name="T5" fmla="*/ 0 h 1260"/>
                  <a:gd name="T6" fmla="*/ 0 60000 65536"/>
                  <a:gd name="T7" fmla="*/ 0 60000 65536"/>
                  <a:gd name="T8" fmla="*/ 0 60000 65536"/>
                  <a:gd name="T9" fmla="*/ 0 w 1980"/>
                  <a:gd name="T10" fmla="*/ 0 h 1260"/>
                  <a:gd name="T11" fmla="*/ 1980 w 1980"/>
                  <a:gd name="T12" fmla="*/ 1260 h 126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980" h="1260">
                    <a:moveTo>
                      <a:pt x="0" y="1260"/>
                    </a:moveTo>
                    <a:lnTo>
                      <a:pt x="1980" y="1260"/>
                    </a:lnTo>
                    <a:lnTo>
                      <a:pt x="1980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16393" name="Text Box 99"/>
            <p:cNvSpPr txBox="1">
              <a:spLocks noChangeArrowheads="1"/>
            </p:cNvSpPr>
            <p:nvPr/>
          </p:nvSpPr>
          <p:spPr bwMode="auto">
            <a:xfrm>
              <a:off x="384" y="604"/>
              <a:ext cx="1008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en-US" sz="1600">
                  <a:latin typeface="Times New Roman" pitchFamily="18" charset="0"/>
                </a:rPr>
                <a:t>Control menu</a:t>
              </a:r>
            </a:p>
          </p:txBody>
        </p:sp>
        <p:sp>
          <p:nvSpPr>
            <p:cNvPr id="16394" name="Text Box 100"/>
            <p:cNvSpPr txBox="1">
              <a:spLocks noChangeArrowheads="1"/>
            </p:cNvSpPr>
            <p:nvPr/>
          </p:nvSpPr>
          <p:spPr bwMode="auto">
            <a:xfrm>
              <a:off x="1104" y="796"/>
              <a:ext cx="1008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en-US" sz="1600">
                  <a:latin typeface="Times New Roman" pitchFamily="18" charset="0"/>
                </a:rPr>
                <a:t>Window Title</a:t>
              </a:r>
            </a:p>
          </p:txBody>
        </p:sp>
        <p:sp>
          <p:nvSpPr>
            <p:cNvPr id="16395" name="Text Box 101"/>
            <p:cNvSpPr txBox="1">
              <a:spLocks noChangeArrowheads="1"/>
            </p:cNvSpPr>
            <p:nvPr/>
          </p:nvSpPr>
          <p:spPr bwMode="auto">
            <a:xfrm>
              <a:off x="1920" y="508"/>
              <a:ext cx="1008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en-US" sz="1600">
                  <a:latin typeface="Times New Roman" pitchFamily="18" charset="0"/>
                </a:rPr>
                <a:t>Menu Bar</a:t>
              </a:r>
            </a:p>
          </p:txBody>
        </p:sp>
        <p:sp>
          <p:nvSpPr>
            <p:cNvPr id="16396" name="Text Box 102"/>
            <p:cNvSpPr txBox="1">
              <a:spLocks noChangeArrowheads="1"/>
            </p:cNvSpPr>
            <p:nvPr/>
          </p:nvSpPr>
          <p:spPr bwMode="auto">
            <a:xfrm>
              <a:off x="3408" y="432"/>
              <a:ext cx="1008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en-US" sz="1600">
                  <a:latin typeface="Times New Roman" pitchFamily="18" charset="0"/>
                </a:rPr>
                <a:t>Maximize</a:t>
              </a:r>
            </a:p>
          </p:txBody>
        </p:sp>
        <p:sp>
          <p:nvSpPr>
            <p:cNvPr id="16397" name="Text Box 103"/>
            <p:cNvSpPr txBox="1">
              <a:spLocks noChangeArrowheads="1"/>
            </p:cNvSpPr>
            <p:nvPr/>
          </p:nvSpPr>
          <p:spPr bwMode="auto">
            <a:xfrm>
              <a:off x="2544" y="700"/>
              <a:ext cx="1008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en-US" sz="1600">
                  <a:latin typeface="Times New Roman" pitchFamily="18" charset="0"/>
                </a:rPr>
                <a:t>Title Bar</a:t>
              </a:r>
            </a:p>
          </p:txBody>
        </p:sp>
        <p:sp>
          <p:nvSpPr>
            <p:cNvPr id="16398" name="Text Box 104"/>
            <p:cNvSpPr txBox="1">
              <a:spLocks noChangeArrowheads="1"/>
            </p:cNvSpPr>
            <p:nvPr/>
          </p:nvSpPr>
          <p:spPr bwMode="auto">
            <a:xfrm>
              <a:off x="3264" y="988"/>
              <a:ext cx="1008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en-US" sz="1600">
                  <a:latin typeface="Times New Roman" pitchFamily="18" charset="0"/>
                </a:rPr>
                <a:t>Minimize</a:t>
              </a:r>
            </a:p>
          </p:txBody>
        </p:sp>
        <p:sp>
          <p:nvSpPr>
            <p:cNvPr id="16399" name="Text Box 105"/>
            <p:cNvSpPr txBox="1">
              <a:spLocks noChangeArrowheads="1"/>
            </p:cNvSpPr>
            <p:nvPr/>
          </p:nvSpPr>
          <p:spPr bwMode="auto">
            <a:xfrm>
              <a:off x="2880" y="3964"/>
              <a:ext cx="1296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en-US" sz="1600">
                  <a:latin typeface="Times New Roman" pitchFamily="18" charset="0"/>
                </a:rPr>
                <a:t>Work Area</a:t>
              </a:r>
            </a:p>
          </p:txBody>
        </p:sp>
        <p:sp>
          <p:nvSpPr>
            <p:cNvPr id="16400" name="Text Box 106"/>
            <p:cNvSpPr txBox="1">
              <a:spLocks noChangeArrowheads="1"/>
            </p:cNvSpPr>
            <p:nvPr/>
          </p:nvSpPr>
          <p:spPr bwMode="auto">
            <a:xfrm>
              <a:off x="1680" y="3888"/>
              <a:ext cx="1296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en-US" sz="1600">
                  <a:latin typeface="Times New Roman" pitchFamily="18" charset="0"/>
                </a:rPr>
                <a:t>Status Bar</a:t>
              </a:r>
            </a:p>
          </p:txBody>
        </p:sp>
        <p:sp>
          <p:nvSpPr>
            <p:cNvPr id="16401" name="Text Box 107"/>
            <p:cNvSpPr txBox="1">
              <a:spLocks noChangeArrowheads="1"/>
            </p:cNvSpPr>
            <p:nvPr/>
          </p:nvSpPr>
          <p:spPr bwMode="auto">
            <a:xfrm>
              <a:off x="336" y="3724"/>
              <a:ext cx="1296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en-US" sz="1600">
                  <a:latin typeface="Times New Roman" pitchFamily="18" charset="0"/>
                </a:rPr>
                <a:t>WebView Area</a:t>
              </a: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US" altLang="en-US" smtClean="0">
                <a:latin typeface="Arial Rounded MT Bold" pitchFamily="34" charset="0"/>
              </a:rPr>
              <a:t>Minimize, Maximize, Restore &amp; Close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8200" y="1905000"/>
            <a:ext cx="7772400" cy="4114800"/>
          </a:xfrm>
        </p:spPr>
        <p:txBody>
          <a:bodyPr>
            <a:normAutofit fontScale="92500"/>
          </a:bodyPr>
          <a:lstStyle/>
          <a:p>
            <a:pPr eaLnBrk="1" hangingPunct="1"/>
            <a:r>
              <a:rPr lang="en-US" altLang="en-US" sz="2800" smtClean="0"/>
              <a:t>At the right end of the title bar are three buttons: Minimize, Maximize/Restore and Close.</a:t>
            </a:r>
          </a:p>
          <a:p>
            <a:pPr eaLnBrk="1" hangingPunct="1"/>
            <a:r>
              <a:rPr lang="en-US" altLang="en-US" sz="2800" smtClean="0"/>
              <a:t>Minimize: makes the window disappear from the desktop and become a button on the taskbar</a:t>
            </a:r>
          </a:p>
          <a:p>
            <a:pPr eaLnBrk="1" hangingPunct="1"/>
            <a:r>
              <a:rPr lang="en-US" altLang="en-US" sz="2800" smtClean="0"/>
              <a:t>Maximize: makes the window fill the screen</a:t>
            </a:r>
          </a:p>
          <a:p>
            <a:pPr eaLnBrk="1" hangingPunct="1"/>
            <a:r>
              <a:rPr lang="en-US" altLang="en-US" sz="2800" smtClean="0"/>
              <a:t>Restore: returns the window to its original size</a:t>
            </a:r>
          </a:p>
          <a:p>
            <a:pPr lvl="1" eaLnBrk="1" hangingPunct="1"/>
            <a:r>
              <a:rPr lang="en-US" altLang="en-US" smtClean="0"/>
              <a:t>(The Maximize and Restore buttons toggle.) </a:t>
            </a:r>
          </a:p>
          <a:p>
            <a:pPr eaLnBrk="1" hangingPunct="1"/>
            <a:r>
              <a:rPr lang="en-US" altLang="en-US" sz="2800" smtClean="0"/>
              <a:t>Close: makes the window disappear</a:t>
            </a:r>
          </a:p>
          <a:p>
            <a:pPr eaLnBrk="1" hangingPunct="1"/>
            <a:endParaRPr lang="en-US" altLang="en-US" sz="2800" smtClean="0"/>
          </a:p>
          <a:p>
            <a:pPr eaLnBrk="1" hangingPunct="1">
              <a:buFontTx/>
              <a:buNone/>
            </a:pPr>
            <a:endParaRPr lang="en-US" altLang="en-US" sz="2800" smtClean="0"/>
          </a:p>
        </p:txBody>
      </p:sp>
      <p:pic>
        <p:nvPicPr>
          <p:cNvPr id="17412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" y="3505200"/>
            <a:ext cx="284163" cy="271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3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1475" y="4833938"/>
            <a:ext cx="284163" cy="271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4" name="Picture 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81000" y="6248400"/>
            <a:ext cx="274638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5" name="Picture 8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81000" y="5105400"/>
            <a:ext cx="284163" cy="271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281</Words>
  <Application>Microsoft Office PowerPoint</Application>
  <PresentationFormat>On-screen Show (4:3)</PresentationFormat>
  <Paragraphs>56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Windows Operating System</vt:lpstr>
      <vt:lpstr>What Does Windows Do?</vt:lpstr>
      <vt:lpstr>Windows Style Desktop</vt:lpstr>
      <vt:lpstr>Shutdown, Logoff, Restart</vt:lpstr>
      <vt:lpstr>To open programs</vt:lpstr>
      <vt:lpstr>To Save a File</vt:lpstr>
      <vt:lpstr>Windows Explorer</vt:lpstr>
      <vt:lpstr>Windows Elements</vt:lpstr>
      <vt:lpstr>Minimize, Maximize, Restore &amp; Close</vt:lpstr>
      <vt:lpstr>Files and Folders</vt:lpstr>
      <vt:lpstr>Copying and Moving Files and Folders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Windows Operating System</dc:title>
  <dc:creator>saad</dc:creator>
  <cp:lastModifiedBy>saad</cp:lastModifiedBy>
  <cp:revision>1</cp:revision>
  <dcterms:created xsi:type="dcterms:W3CDTF">2006-08-16T00:00:00Z</dcterms:created>
  <dcterms:modified xsi:type="dcterms:W3CDTF">2016-08-08T17:48:39Z</dcterms:modified>
</cp:coreProperties>
</file>