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2" r:id="rId4"/>
    <p:sldId id="267" r:id="rId5"/>
    <p:sldId id="271" r:id="rId6"/>
    <p:sldId id="272" r:id="rId7"/>
    <p:sldId id="273" r:id="rId8"/>
    <p:sldId id="258" r:id="rId9"/>
    <p:sldId id="264" r:id="rId10"/>
    <p:sldId id="261" r:id="rId11"/>
    <p:sldId id="266" r:id="rId12"/>
    <p:sldId id="259" r:id="rId13"/>
    <p:sldId id="260" r:id="rId14"/>
    <p:sldId id="274" r:id="rId15"/>
    <p:sldId id="263" r:id="rId16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CE2C7-3A3A-47A1-9CBC-7AFECB3A4713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8083B-A49E-4BEC-A642-F20AE256A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The two major advantages of the bus organization are versatility and low cost.</a:t>
            </a:r>
          </a:p>
          <a:p>
            <a:r>
              <a:rPr lang="en-US" altLang="en-US" smtClean="0"/>
              <a:t>By versatility, we mean new devices can easily be added.</a:t>
            </a:r>
          </a:p>
          <a:p>
            <a:r>
              <a:rPr lang="en-US" altLang="en-US" smtClean="0"/>
              <a:t>Furthermore, if a device is designed according to a industry bus standard, it can be move between computer systems that use the same bus standard.</a:t>
            </a:r>
          </a:p>
          <a:p>
            <a:r>
              <a:rPr lang="en-US" altLang="en-US" smtClean="0"/>
              <a:t>The bus organization is a low cost solution because a single set of  wires is shared in multiple ways.</a:t>
            </a:r>
          </a:p>
          <a:p>
            <a:endParaRPr lang="en-US" altLang="en-US" smtClean="0"/>
          </a:p>
          <a:p>
            <a:r>
              <a:rPr lang="en-US" altLang="en-US" smtClean="0"/>
              <a:t>+1 = 7 min. (X:47)</a:t>
            </a:r>
          </a:p>
        </p:txBody>
      </p:sp>
      <p:sp>
        <p:nvSpPr>
          <p:cNvPr id="542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620713"/>
            <a:ext cx="4951413" cy="3714750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The major disadvantage of the bus organization is that it creates a communication bottleneck.  When I/O must pass through a single bus, the bandwidth of that bus can limit the maximum I/O throughput.</a:t>
            </a:r>
          </a:p>
          <a:p>
            <a:r>
              <a:rPr lang="en-US" altLang="en-US" smtClean="0"/>
              <a:t>The maximum bus speed is also largely limited by:</a:t>
            </a:r>
          </a:p>
          <a:p>
            <a:r>
              <a:rPr lang="en-US" altLang="en-US" smtClean="0"/>
              <a:t>(a) The length of the bus.</a:t>
            </a:r>
          </a:p>
          <a:p>
            <a:r>
              <a:rPr lang="en-US" altLang="en-US" smtClean="0"/>
              <a:t>(b) The number of I/O devices on the bus.</a:t>
            </a:r>
          </a:p>
          <a:p>
            <a:pPr algn="l"/>
            <a:r>
              <a:rPr lang="en-US" altLang="en-US" smtClean="0"/>
              <a:t>(C) And the need to support a wide range of devices with a widely varying latencies and</a:t>
            </a:r>
            <a:br>
              <a:rPr lang="en-US" altLang="en-US" smtClean="0"/>
            </a:br>
            <a:r>
              <a:rPr lang="en-US" altLang="en-US" smtClean="0"/>
              <a:t>      data transfer rates.</a:t>
            </a:r>
          </a:p>
          <a:p>
            <a:endParaRPr lang="en-US" altLang="en-US" smtClean="0"/>
          </a:p>
          <a:p>
            <a:r>
              <a:rPr lang="en-US" altLang="en-US" smtClean="0"/>
              <a:t>+2 = 9 min. (Y:49)</a:t>
            </a:r>
          </a:p>
          <a:p>
            <a:endParaRPr lang="en-US" altLang="en-US" smtClean="0"/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620713"/>
            <a:ext cx="4951413" cy="3714750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5806DA-E8AF-4784-BBC1-E96DE0F9672A}" type="slidenum">
              <a:rPr lang="en-US"/>
              <a:pPr/>
              <a:t>14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3CEF77-E54D-4B27-92EC-B318A699FA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7/25/2016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7/25/2016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828800"/>
            <a:ext cx="7406640" cy="208178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Introduction to CPU and </a:t>
            </a:r>
            <a:r>
              <a:rPr lang="en-US" sz="4800" b="1" smtClean="0"/>
              <a:t>Memory </a:t>
            </a:r>
            <a:r>
              <a:rPr lang="en-US" sz="4800" b="1" smtClean="0"/>
              <a:t>Buses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7406640" cy="1447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Measurement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sz="2200"/>
              <a:t>Bus width: indicates the number of wires in the bus for transferring data.</a:t>
            </a:r>
          </a:p>
          <a:p>
            <a:pPr>
              <a:spcBef>
                <a:spcPct val="50000"/>
              </a:spcBef>
            </a:pPr>
            <a:r>
              <a:rPr lang="en-US" sz="2200"/>
              <a:t>Bus bandwidth: refers to the total amount of data that can theoretically be transferred on the bus in a given unit of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85" name="Group 225"/>
          <p:cNvGraphicFramePr>
            <a:graphicFrameLocks noGrp="1"/>
          </p:cNvGraphicFramePr>
          <p:nvPr>
            <p:ph/>
          </p:nvPr>
        </p:nvGraphicFramePr>
        <p:xfrm>
          <a:off x="990600" y="914400"/>
          <a:ext cx="8001001" cy="5608320"/>
        </p:xfrm>
        <a:graphic>
          <a:graphicData uri="http://schemas.openxmlformats.org/drawingml/2006/table">
            <a:tbl>
              <a:tblPr/>
              <a:tblGrid>
                <a:gridCol w="2902324"/>
                <a:gridCol w="1882588"/>
                <a:gridCol w="3216089"/>
              </a:tblGrid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Bus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(bit)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Bandwidth (MB/s)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16-bit ISA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15.9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EISA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31.8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VLB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127.2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PCI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127.2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64-bit PCI 2.1 (66 MHz)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508.6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AGP 8x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USB 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Slow-Speed: 1.5 Mbit/s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Full-Speed:   12  Mbit/s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Hi-Speed:     480 Mbit/s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Firewire 400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 Mbit/s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PCI-Express 16x version 2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8,000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6" name="Text Box 226"/>
          <p:cNvSpPr txBox="1">
            <a:spLocks noChangeArrowheads="1"/>
          </p:cNvSpPr>
          <p:nvPr/>
        </p:nvSpPr>
        <p:spPr bwMode="auto">
          <a:xfrm>
            <a:off x="685800" y="228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dirty="0"/>
              <a:t>Width and Bandwidth of Some Typical Buses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4876800" cy="520700"/>
          </a:xfrm>
          <a:noFill/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Advantages of Buses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886200"/>
            <a:ext cx="8191500" cy="2054225"/>
          </a:xfrm>
          <a:noFill/>
        </p:spPr>
        <p:txBody>
          <a:bodyPr>
            <a:normAutofit fontScale="70000" lnSpcReduction="20000"/>
          </a:bodyPr>
          <a:lstStyle/>
          <a:p>
            <a:r>
              <a:rPr lang="en-US" altLang="en-US" smtClean="0"/>
              <a:t>Versatility:</a:t>
            </a:r>
          </a:p>
          <a:p>
            <a:pPr lvl="1"/>
            <a:r>
              <a:rPr lang="en-US" altLang="en-US" smtClean="0"/>
              <a:t>New devices can be added easily</a:t>
            </a:r>
          </a:p>
          <a:p>
            <a:pPr lvl="1"/>
            <a:r>
              <a:rPr lang="en-US" altLang="en-US" smtClean="0"/>
              <a:t>Peripherals can be moved between computer</a:t>
            </a:r>
            <a:br>
              <a:rPr lang="en-US" altLang="en-US" smtClean="0"/>
            </a:br>
            <a:r>
              <a:rPr lang="en-US" altLang="en-US" smtClean="0"/>
              <a:t>systems that use the same bus standard</a:t>
            </a:r>
          </a:p>
          <a:p>
            <a:r>
              <a:rPr lang="en-US" altLang="en-US" smtClean="0"/>
              <a:t>Low Cost:</a:t>
            </a:r>
          </a:p>
          <a:p>
            <a:pPr lvl="1"/>
            <a:r>
              <a:rPr lang="en-US" altLang="en-US" smtClean="0"/>
              <a:t>A single set of wires is shared in multiple ways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1333500" y="1219200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9300" y="2298700"/>
            <a:ext cx="1358900" cy="820738"/>
            <a:chOff x="4472" y="1448"/>
            <a:chExt cx="656" cy="517"/>
          </a:xfrm>
        </p:grpSpPr>
        <p:sp>
          <p:nvSpPr>
            <p:cNvPr id="7188" name="Rectangle 5"/>
            <p:cNvSpPr>
              <a:spLocks noChangeArrowheads="1"/>
            </p:cNvSpPr>
            <p:nvPr/>
          </p:nvSpPr>
          <p:spPr bwMode="auto">
            <a:xfrm>
              <a:off x="4472" y="1448"/>
              <a:ext cx="656" cy="51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7189" name="Rectangle 6"/>
            <p:cNvSpPr>
              <a:spLocks noChangeArrowheads="1"/>
            </p:cNvSpPr>
            <p:nvPr/>
          </p:nvSpPr>
          <p:spPr bwMode="auto">
            <a:xfrm>
              <a:off x="4517" y="1601"/>
              <a:ext cx="583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r>
                <a:rPr lang="en-US" altLang="en-US"/>
                <a:t>Memory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460500" y="2298700"/>
            <a:ext cx="1739900" cy="749300"/>
            <a:chOff x="920" y="1448"/>
            <a:chExt cx="992" cy="560"/>
          </a:xfrm>
        </p:grpSpPr>
        <p:sp>
          <p:nvSpPr>
            <p:cNvPr id="7186" name="Rectangle 8"/>
            <p:cNvSpPr>
              <a:spLocks noChangeArrowheads="1"/>
            </p:cNvSpPr>
            <p:nvPr/>
          </p:nvSpPr>
          <p:spPr bwMode="auto">
            <a:xfrm>
              <a:off x="920" y="1448"/>
              <a:ext cx="992" cy="56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7187" name="Rectangle 9"/>
            <p:cNvSpPr>
              <a:spLocks noChangeArrowheads="1"/>
            </p:cNvSpPr>
            <p:nvPr/>
          </p:nvSpPr>
          <p:spPr bwMode="auto">
            <a:xfrm>
              <a:off x="960" y="1488"/>
              <a:ext cx="872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r>
                <a:rPr lang="en-US" altLang="en-US" dirty="0"/>
                <a:t>Processor</a:t>
              </a:r>
            </a:p>
          </p:txBody>
        </p:sp>
      </p:grpSp>
      <p:sp>
        <p:nvSpPr>
          <p:cNvPr id="7175" name="Rectangle 11"/>
          <p:cNvSpPr>
            <a:spLocks noChangeArrowheads="1"/>
          </p:cNvSpPr>
          <p:nvPr/>
        </p:nvSpPr>
        <p:spPr bwMode="auto">
          <a:xfrm>
            <a:off x="3441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3467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>
            <a:off x="23241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>
            <a:off x="76581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5"/>
          <p:cNvSpPr>
            <a:spLocks noChangeShapeType="1"/>
          </p:cNvSpPr>
          <p:nvPr/>
        </p:nvSpPr>
        <p:spPr bwMode="auto">
          <a:xfrm>
            <a:off x="3924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6"/>
          <p:cNvSpPr>
            <a:spLocks noChangeShapeType="1"/>
          </p:cNvSpPr>
          <p:nvPr/>
        </p:nvSpPr>
        <p:spPr bwMode="auto">
          <a:xfrm>
            <a:off x="5067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Rectangle 17"/>
          <p:cNvSpPr>
            <a:spLocks noChangeArrowheads="1"/>
          </p:cNvSpPr>
          <p:nvPr/>
        </p:nvSpPr>
        <p:spPr bwMode="auto">
          <a:xfrm>
            <a:off x="4584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182" name="Rectangle 18"/>
          <p:cNvSpPr>
            <a:spLocks noChangeArrowheads="1"/>
          </p:cNvSpPr>
          <p:nvPr/>
        </p:nvSpPr>
        <p:spPr bwMode="auto">
          <a:xfrm>
            <a:off x="4610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  <p:sp>
        <p:nvSpPr>
          <p:cNvPr id="7183" name="Line 19"/>
          <p:cNvSpPr>
            <a:spLocks noChangeShapeType="1"/>
          </p:cNvSpPr>
          <p:nvPr/>
        </p:nvSpPr>
        <p:spPr bwMode="auto">
          <a:xfrm>
            <a:off x="6210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Rectangle 20"/>
          <p:cNvSpPr>
            <a:spLocks noChangeArrowheads="1"/>
          </p:cNvSpPr>
          <p:nvPr/>
        </p:nvSpPr>
        <p:spPr bwMode="auto">
          <a:xfrm>
            <a:off x="5727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185" name="Rectangle 21"/>
          <p:cNvSpPr>
            <a:spLocks noChangeArrowheads="1"/>
          </p:cNvSpPr>
          <p:nvPr/>
        </p:nvSpPr>
        <p:spPr bwMode="auto">
          <a:xfrm>
            <a:off x="5753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5829300" cy="685800"/>
          </a:xfrm>
          <a:noFill/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Disadvantages of Buses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581400"/>
            <a:ext cx="8191500" cy="2849563"/>
          </a:xfrm>
          <a:noFill/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/>
              <a:t>It creates a communication bottleneck</a:t>
            </a:r>
          </a:p>
          <a:p>
            <a:pPr lvl="1"/>
            <a:r>
              <a:rPr lang="en-US" altLang="en-US" dirty="0" smtClean="0"/>
              <a:t>The bandwidth of that bus can limit the maximum I/O throughput</a:t>
            </a:r>
          </a:p>
          <a:p>
            <a:r>
              <a:rPr lang="en-US" altLang="en-US" dirty="0" smtClean="0"/>
              <a:t>The maximum bus speed is largely limited by:</a:t>
            </a:r>
          </a:p>
          <a:p>
            <a:pPr lvl="1"/>
            <a:r>
              <a:rPr lang="en-US" altLang="en-US" dirty="0" smtClean="0"/>
              <a:t>The length of the bus</a:t>
            </a:r>
          </a:p>
          <a:p>
            <a:pPr lvl="1"/>
            <a:r>
              <a:rPr lang="en-US" altLang="en-US" dirty="0" smtClean="0"/>
              <a:t>The number of devices on the bus</a:t>
            </a:r>
          </a:p>
          <a:p>
            <a:pPr lvl="1"/>
            <a:r>
              <a:rPr lang="en-US" altLang="en-US" dirty="0" smtClean="0"/>
              <a:t>The need to support a range of devices with widely varying data transfer rates 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333500" y="1219200"/>
            <a:ext cx="7010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9300" y="2298699"/>
            <a:ext cx="1206500" cy="812800"/>
            <a:chOff x="4472" y="1448"/>
            <a:chExt cx="760" cy="512"/>
          </a:xfrm>
        </p:grpSpPr>
        <p:sp>
          <p:nvSpPr>
            <p:cNvPr id="8212" name="Rectangle 5"/>
            <p:cNvSpPr>
              <a:spLocks noChangeArrowheads="1"/>
            </p:cNvSpPr>
            <p:nvPr/>
          </p:nvSpPr>
          <p:spPr bwMode="auto">
            <a:xfrm>
              <a:off x="4472" y="1448"/>
              <a:ext cx="656" cy="51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213" name="Rectangle 6"/>
            <p:cNvSpPr>
              <a:spLocks noChangeArrowheads="1"/>
            </p:cNvSpPr>
            <p:nvPr/>
          </p:nvSpPr>
          <p:spPr bwMode="auto">
            <a:xfrm>
              <a:off x="4512" y="1601"/>
              <a:ext cx="72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r>
                <a:rPr lang="en-US" altLang="en-US" dirty="0"/>
                <a:t>Memory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460500" y="2298700"/>
            <a:ext cx="1574800" cy="889000"/>
            <a:chOff x="920" y="1448"/>
            <a:chExt cx="992" cy="560"/>
          </a:xfrm>
        </p:grpSpPr>
        <p:sp>
          <p:nvSpPr>
            <p:cNvPr id="8210" name="Rectangle 8"/>
            <p:cNvSpPr>
              <a:spLocks noChangeArrowheads="1"/>
            </p:cNvSpPr>
            <p:nvPr/>
          </p:nvSpPr>
          <p:spPr bwMode="auto">
            <a:xfrm>
              <a:off x="920" y="1448"/>
              <a:ext cx="992" cy="56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211" name="Rectangle 9"/>
            <p:cNvSpPr>
              <a:spLocks noChangeArrowheads="1"/>
            </p:cNvSpPr>
            <p:nvPr/>
          </p:nvSpPr>
          <p:spPr bwMode="auto">
            <a:xfrm>
              <a:off x="960" y="1632"/>
              <a:ext cx="782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r>
                <a:rPr lang="en-US" altLang="en-US" dirty="0"/>
                <a:t>Processor</a:t>
              </a:r>
            </a:p>
          </p:txBody>
        </p:sp>
      </p:grp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3441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0" name="Rectangle 12"/>
          <p:cNvSpPr>
            <a:spLocks noChangeArrowheads="1"/>
          </p:cNvSpPr>
          <p:nvPr/>
        </p:nvSpPr>
        <p:spPr bwMode="auto">
          <a:xfrm>
            <a:off x="3467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3241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>
            <a:off x="76581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>
            <a:off x="3924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6"/>
          <p:cNvSpPr>
            <a:spLocks noChangeShapeType="1"/>
          </p:cNvSpPr>
          <p:nvPr/>
        </p:nvSpPr>
        <p:spPr bwMode="auto">
          <a:xfrm>
            <a:off x="5067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Rectangle 17"/>
          <p:cNvSpPr>
            <a:spLocks noChangeArrowheads="1"/>
          </p:cNvSpPr>
          <p:nvPr/>
        </p:nvSpPr>
        <p:spPr bwMode="auto">
          <a:xfrm>
            <a:off x="4584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6" name="Rectangle 18"/>
          <p:cNvSpPr>
            <a:spLocks noChangeArrowheads="1"/>
          </p:cNvSpPr>
          <p:nvPr/>
        </p:nvSpPr>
        <p:spPr bwMode="auto">
          <a:xfrm>
            <a:off x="4610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  <p:sp>
        <p:nvSpPr>
          <p:cNvPr id="8207" name="Line 19"/>
          <p:cNvSpPr>
            <a:spLocks noChangeShapeType="1"/>
          </p:cNvSpPr>
          <p:nvPr/>
        </p:nvSpPr>
        <p:spPr bwMode="auto">
          <a:xfrm>
            <a:off x="6210300" y="1219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Rectangle 20"/>
          <p:cNvSpPr>
            <a:spLocks noChangeArrowheads="1"/>
          </p:cNvSpPr>
          <p:nvPr/>
        </p:nvSpPr>
        <p:spPr bwMode="auto">
          <a:xfrm>
            <a:off x="5727700" y="2298700"/>
            <a:ext cx="965200" cy="542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9" name="Rectangle 21"/>
          <p:cNvSpPr>
            <a:spLocks noChangeArrowheads="1"/>
          </p:cNvSpPr>
          <p:nvPr/>
        </p:nvSpPr>
        <p:spPr bwMode="auto">
          <a:xfrm>
            <a:off x="5753100" y="2286000"/>
            <a:ext cx="9509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altLang="en-US"/>
              <a:t>I/O Device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Instruction Cycle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Two phases:</a:t>
            </a:r>
          </a:p>
          <a:p>
            <a:pPr lvl="1"/>
            <a:r>
              <a:rPr lang="en-GB"/>
              <a:t>Fetch</a:t>
            </a:r>
          </a:p>
          <a:p>
            <a:pPr lvl="1"/>
            <a:r>
              <a:rPr lang="en-GB"/>
              <a:t>Execute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 b="40727"/>
          <a:stretch>
            <a:fillRect/>
          </a:stretch>
        </p:blipFill>
        <p:spPr bwMode="auto">
          <a:xfrm>
            <a:off x="1066800" y="3657600"/>
            <a:ext cx="784860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..</a:t>
            </a:r>
            <a:endParaRPr lang="en-US" dirty="0"/>
          </a:p>
        </p:txBody>
      </p:sp>
      <p:pic>
        <p:nvPicPr>
          <p:cNvPr id="4" name="Content Placeholder 3" descr="Untitled2.png"/>
          <p:cNvPicPr>
            <a:picLocks noGrp="1" noChangeAspect="1"/>
          </p:cNvPicPr>
          <p:nvPr>
            <p:ph idx="1"/>
          </p:nvPr>
        </p:nvPicPr>
        <p:blipFill>
          <a:blip r:embed="rId2"/>
          <a:srcRect l="10058" t="13811" r="24373" b="12531"/>
          <a:stretch>
            <a:fillRect/>
          </a:stretch>
        </p:blipFill>
        <p:spPr>
          <a:xfrm>
            <a:off x="990600" y="1676399"/>
            <a:ext cx="7086600" cy="44757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bus ?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66800" y="1600200"/>
            <a:ext cx="7848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bus is a collection of wires and connectors through which different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types of </a:t>
            </a:r>
            <a:r>
              <a:rPr lang="en-US" sz="2200" dirty="0" smtClean="0"/>
              <a:t>data are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transmitted.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    Each wire is called a </a:t>
            </a:r>
            <a:r>
              <a:rPr lang="en-US" sz="2000" i="1" dirty="0" smtClean="0"/>
              <a:t>line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bus_li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743200"/>
            <a:ext cx="743578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9490" t="11688" r="24940" b="11688"/>
          <a:stretch>
            <a:fillRect/>
          </a:stretch>
        </p:blipFill>
        <p:spPr>
          <a:xfrm>
            <a:off x="1142999" y="228600"/>
            <a:ext cx="7848601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There are different types of computer busses:</a:t>
            </a:r>
          </a:p>
          <a:p>
            <a:r>
              <a:rPr lang="en-US" dirty="0" smtClean="0"/>
              <a:t>Data bus</a:t>
            </a:r>
          </a:p>
          <a:p>
            <a:r>
              <a:rPr lang="en-US" dirty="0" smtClean="0"/>
              <a:t>Address bus</a:t>
            </a:r>
          </a:p>
          <a:p>
            <a:r>
              <a:rPr lang="en-US" dirty="0" smtClean="0"/>
              <a:t>Control bus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Buses Inside a 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Bus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Carries data between the CPU and memory or I/O devices</a:t>
            </a:r>
          </a:p>
          <a:p>
            <a:r>
              <a:rPr lang="en-US" sz="2800"/>
              <a:t>Bi-directional</a:t>
            </a:r>
          </a:p>
          <a:p>
            <a:pPr lvl="1"/>
            <a:r>
              <a:rPr lang="en-US" sz="2400"/>
              <a:t>Data transferred “out of” the CPU for write operations</a:t>
            </a:r>
          </a:p>
          <a:p>
            <a:pPr lvl="1"/>
            <a:r>
              <a:rPr lang="en-US" sz="2400"/>
              <a:t>Data transferred “into” the CPU for read operations</a:t>
            </a:r>
          </a:p>
          <a:p>
            <a:r>
              <a:rPr lang="en-US" sz="2800"/>
              <a:t>Typical sizes: 8, 16, 32, 64 lines</a:t>
            </a:r>
          </a:p>
          <a:p>
            <a:r>
              <a:rPr lang="en-US" sz="2800"/>
              <a:t>Signal names:</a:t>
            </a:r>
          </a:p>
          <a:p>
            <a:pPr lvl="1"/>
            <a:r>
              <a:rPr lang="en-US" sz="2400"/>
              <a:t>D0, D1, D2, D3, etc.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 Bus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Carries an address from the CPU to Memory or I/O devices</a:t>
            </a:r>
          </a:p>
          <a:p>
            <a:r>
              <a:rPr lang="en-US" sz="2800"/>
              <a:t>Unidirectional</a:t>
            </a:r>
          </a:p>
          <a:p>
            <a:pPr lvl="1"/>
            <a:r>
              <a:rPr lang="en-US" sz="2400"/>
              <a:t>The address is always supplied by the CPU</a:t>
            </a:r>
          </a:p>
          <a:p>
            <a:pPr lvl="2">
              <a:buFontTx/>
              <a:buNone/>
            </a:pPr>
            <a:r>
              <a:rPr lang="en-US" sz="2000"/>
              <a:t>(There is one exception to this, which we’ll discuss later.)</a:t>
            </a:r>
          </a:p>
          <a:p>
            <a:r>
              <a:rPr lang="en-US" sz="2800"/>
              <a:t>Typical sizes: 16, 20, 24 lines</a:t>
            </a:r>
          </a:p>
          <a:p>
            <a:r>
              <a:rPr lang="en-US" sz="2800"/>
              <a:t>Signal names:</a:t>
            </a:r>
          </a:p>
          <a:p>
            <a:pPr lvl="1"/>
            <a:r>
              <a:rPr lang="en-US" sz="2400"/>
              <a:t>A0, A1, A2, A3, etc.</a:t>
            </a:r>
          </a:p>
          <a:p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Bus	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Collection of signals for coordinating CPU activities</a:t>
            </a:r>
          </a:p>
          <a:p>
            <a:pPr>
              <a:lnSpc>
                <a:spcPct val="90000"/>
              </a:lnSpc>
            </a:pPr>
            <a:r>
              <a:rPr lang="en-US" sz="2800"/>
              <a:t>Each signal has a unique purpose</a:t>
            </a:r>
          </a:p>
          <a:p>
            <a:pPr>
              <a:lnSpc>
                <a:spcPct val="90000"/>
              </a:lnSpc>
            </a:pPr>
            <a:r>
              <a:rPr lang="en-US" sz="2800"/>
              <a:t>Typical sizes: 10-20 lines</a:t>
            </a:r>
          </a:p>
          <a:p>
            <a:pPr>
              <a:lnSpc>
                <a:spcPct val="90000"/>
              </a:lnSpc>
            </a:pPr>
            <a:r>
              <a:rPr lang="en-US" sz="2800"/>
              <a:t>Signals are output, input, or bi-directional</a:t>
            </a:r>
          </a:p>
          <a:p>
            <a:pPr>
              <a:lnSpc>
                <a:spcPct val="90000"/>
              </a:lnSpc>
            </a:pPr>
            <a:r>
              <a:rPr lang="en-US" sz="2800"/>
              <a:t>Typical signals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/RD (read)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/WR (write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CLK (clock)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/IRQ (interrupt request)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etc.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74638"/>
            <a:ext cx="7696200" cy="1173162"/>
          </a:xfrm>
        </p:spPr>
        <p:txBody>
          <a:bodyPr/>
          <a:lstStyle/>
          <a:p>
            <a:r>
              <a:rPr lang="en-US" sz="3000" b="1" dirty="0"/>
              <a:t>Synchronous Bus vs. </a:t>
            </a:r>
            <a:r>
              <a:rPr lang="en-US" sz="3000" b="1" dirty="0" err="1"/>
              <a:t>Asynchronouse</a:t>
            </a:r>
            <a:r>
              <a:rPr lang="en-US" sz="3000" b="1" dirty="0"/>
              <a:t> Bus</a:t>
            </a:r>
            <a:endParaRPr lang="en-US" sz="3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400" dirty="0"/>
              <a:t>A bus can be classified as one of two type: synchronous and asynchronous.</a:t>
            </a:r>
          </a:p>
          <a:p>
            <a:pPr>
              <a:spcBef>
                <a:spcPct val="50000"/>
              </a:spcBef>
            </a:pPr>
            <a:r>
              <a:rPr lang="en-US" sz="2400" b="1" dirty="0"/>
              <a:t>Synchronous bus</a:t>
            </a:r>
            <a:r>
              <a:rPr lang="en-US" sz="2400" dirty="0"/>
              <a:t>: there is a common clock that synchronizes bus operations</a:t>
            </a:r>
            <a:r>
              <a:rPr lang="en-US" sz="2400" dirty="0" smtClean="0"/>
              <a:t>.</a:t>
            </a:r>
          </a:p>
          <a:p>
            <a:pPr lvl="1"/>
            <a:r>
              <a:rPr lang="en-US" altLang="en-US" dirty="0" smtClean="0"/>
              <a:t>Includes a  clock in the control lines</a:t>
            </a:r>
          </a:p>
          <a:p>
            <a:pPr lvl="1"/>
            <a:r>
              <a:rPr lang="en-US" altLang="en-US" dirty="0" smtClean="0"/>
              <a:t>A fixed protocol for communication that is relative to the clock</a:t>
            </a:r>
          </a:p>
          <a:p>
            <a:pPr lvl="1"/>
            <a:r>
              <a:rPr lang="en-US" altLang="en-US" dirty="0" smtClean="0"/>
              <a:t>Advantage: involves very little logic and can run very fast</a:t>
            </a:r>
          </a:p>
          <a:p>
            <a:pPr lvl="1"/>
            <a:r>
              <a:rPr lang="en-US" altLang="en-US" dirty="0" smtClean="0"/>
              <a:t>Disadvantages:</a:t>
            </a:r>
          </a:p>
          <a:p>
            <a:pPr lvl="2"/>
            <a:r>
              <a:rPr lang="en-US" altLang="en-US" dirty="0" smtClean="0"/>
              <a:t>Every device on the bus must run at the same clock rate</a:t>
            </a:r>
          </a:p>
          <a:p>
            <a:pPr lvl="2"/>
            <a:r>
              <a:rPr lang="en-US" altLang="en-US" dirty="0" smtClean="0"/>
              <a:t>To avoid clock skew, they cannot be long if they are fast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Asynchronous bus</a:t>
            </a:r>
            <a:r>
              <a:rPr lang="en-US" dirty="0" smtClean="0"/>
              <a:t>: there is no common clock. Bus master and slaves have to “handshake” during transmission process.</a:t>
            </a:r>
          </a:p>
          <a:p>
            <a:pPr lvl="1"/>
            <a:r>
              <a:rPr lang="en-US" altLang="en-US" dirty="0" smtClean="0"/>
              <a:t>It is not clocked</a:t>
            </a:r>
          </a:p>
          <a:p>
            <a:pPr lvl="1"/>
            <a:r>
              <a:rPr lang="en-US" altLang="en-US" dirty="0" smtClean="0"/>
              <a:t>It can accommodate a wide range of devices</a:t>
            </a:r>
          </a:p>
          <a:p>
            <a:pPr lvl="1"/>
            <a:r>
              <a:rPr lang="en-US" altLang="en-US" dirty="0" smtClean="0"/>
              <a:t>It can be lengthened without worrying about clock skew</a:t>
            </a:r>
          </a:p>
          <a:p>
            <a:pPr lvl="1"/>
            <a:r>
              <a:rPr lang="en-US" altLang="en-US" dirty="0" smtClean="0"/>
              <a:t>It requires a handshaking protocol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1054</TotalTime>
  <Words>735</Words>
  <Application>Microsoft Office PowerPoint</Application>
  <PresentationFormat>On-screen Show (4:3)</PresentationFormat>
  <Paragraphs>134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Introduction to CPU and Memory Buses</vt:lpstr>
      <vt:lpstr>What is a bus ?</vt:lpstr>
      <vt:lpstr>Slide 3</vt:lpstr>
      <vt:lpstr>Buses Inside a Computer</vt:lpstr>
      <vt:lpstr>Data Bus</vt:lpstr>
      <vt:lpstr>Address Bus</vt:lpstr>
      <vt:lpstr>Control Bus </vt:lpstr>
      <vt:lpstr>Synchronous Bus vs. Asynchronouse Bus</vt:lpstr>
      <vt:lpstr>Continue ..</vt:lpstr>
      <vt:lpstr>Measurement</vt:lpstr>
      <vt:lpstr>Slide 11</vt:lpstr>
      <vt:lpstr>Advantages of Buses</vt:lpstr>
      <vt:lpstr>Disadvantages of Buses</vt:lpstr>
      <vt:lpstr>Instruction Cycle</vt:lpstr>
      <vt:lpstr>Continue 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CPU and Memory buses</dc:title>
  <dc:creator>Saad</dc:creator>
  <cp:lastModifiedBy>saad</cp:lastModifiedBy>
  <cp:revision>48</cp:revision>
  <dcterms:created xsi:type="dcterms:W3CDTF">2015-02-17T20:07:46Z</dcterms:created>
  <dcterms:modified xsi:type="dcterms:W3CDTF">2016-07-25T19:04:59Z</dcterms:modified>
</cp:coreProperties>
</file>