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3197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58809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0201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9219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275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7789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382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261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23804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7463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6414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C274C-B75D-43C1-B170-BD9A3443818A}" type="datetimeFigureOut">
              <a:rPr lang="ar-IQ" smtClean="0"/>
              <a:t>10/04/1440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A2330-29AA-4464-A19D-499AC50F681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8927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Saved from: www.uotechnology.edu.iq/dep-cs</a:t>
            </a:r>
          </a:p>
          <a:p>
            <a:r>
              <a:rPr lang="en-US" dirty="0" smtClean="0"/>
              <a:t>1st Class</a:t>
            </a:r>
          </a:p>
          <a:p>
            <a:r>
              <a:rPr lang="en-US" dirty="0" smtClean="0"/>
              <a:t>Principles of Artificial Intelligence</a:t>
            </a:r>
          </a:p>
          <a:p>
            <a:r>
              <a:rPr lang="ar-IQ" dirty="0" smtClean="0"/>
              <a:t>مبادئ الذكاء </a:t>
            </a:r>
            <a:r>
              <a:rPr lang="ar-IQ" dirty="0" err="1" smtClean="0"/>
              <a:t>الإصطناعي</a:t>
            </a:r>
            <a:endParaRPr lang="ar-IQ" dirty="0" smtClean="0"/>
          </a:p>
          <a:p>
            <a:r>
              <a:rPr lang="ar-IQ" dirty="0" smtClean="0"/>
              <a:t>أستاذة المادة : </a:t>
            </a:r>
            <a:r>
              <a:rPr lang="ar-IQ" dirty="0" err="1" smtClean="0"/>
              <a:t>م.د</a:t>
            </a:r>
            <a:r>
              <a:rPr lang="ar-IQ" dirty="0" smtClean="0"/>
              <a:t>. إسراء عبد الأمير</a:t>
            </a:r>
          </a:p>
          <a:p>
            <a:r>
              <a:rPr lang="en-US" dirty="0" smtClean="0"/>
              <a:t>Lecture one:</a:t>
            </a:r>
          </a:p>
          <a:p>
            <a:r>
              <a:rPr lang="en-US" dirty="0" smtClean="0"/>
              <a:t>Contents:</a:t>
            </a:r>
          </a:p>
          <a:p>
            <a:r>
              <a:rPr lang="en-US" dirty="0" smtClean="0"/>
              <a:t>1. Introduction to prolog language</a:t>
            </a:r>
          </a:p>
          <a:p>
            <a:r>
              <a:rPr lang="en-US" dirty="0" smtClean="0"/>
              <a:t>2. Some o f prolog language characteristic</a:t>
            </a:r>
          </a:p>
          <a:p>
            <a:r>
              <a:rPr lang="en-US" dirty="0" smtClean="0"/>
              <a:t>3. Prolog language uses</a:t>
            </a:r>
          </a:p>
          <a:p>
            <a:r>
              <a:rPr lang="en-US" dirty="0" smtClean="0"/>
              <a:t>4. Prolog language component</a:t>
            </a:r>
          </a:p>
          <a:p>
            <a:r>
              <a:rPr lang="en-US" dirty="0" smtClean="0"/>
              <a:t>4.1 fact</a:t>
            </a:r>
          </a:p>
          <a:p>
            <a:r>
              <a:rPr lang="en-US" dirty="0" smtClean="0"/>
              <a:t>4.2 rule</a:t>
            </a:r>
          </a:p>
          <a:p>
            <a:r>
              <a:rPr lang="en-US" dirty="0" smtClean="0"/>
              <a:t>4.3 questions</a:t>
            </a:r>
          </a:p>
          <a:p>
            <a:r>
              <a:rPr lang="en-US" dirty="0" smtClean="0"/>
              <a:t>5. Variables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711039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prolog will respond with Yes, otherwise the answer is No.</a:t>
            </a:r>
          </a:p>
          <a:p>
            <a:r>
              <a:rPr lang="en-US" dirty="0" smtClean="0"/>
              <a:t>5. Variables</a:t>
            </a:r>
          </a:p>
          <a:p>
            <a:r>
              <a:rPr lang="en-US" dirty="0" smtClean="0"/>
              <a:t>If we want to get more interest information about fact or rule, we can use</a:t>
            </a:r>
          </a:p>
          <a:p>
            <a:r>
              <a:rPr lang="en-US" dirty="0" smtClean="0"/>
              <a:t>variable to get more than Yes/No answer.</a:t>
            </a:r>
          </a:p>
          <a:p>
            <a:r>
              <a:rPr lang="en-US" dirty="0" smtClean="0"/>
              <a:t>*variables dose not name a particular object but stand for object that we</a:t>
            </a:r>
          </a:p>
          <a:p>
            <a:r>
              <a:rPr lang="en-US" dirty="0" smtClean="0"/>
              <a:t>cannot name.</a:t>
            </a:r>
          </a:p>
          <a:p>
            <a:r>
              <a:rPr lang="en-US" dirty="0" smtClean="0"/>
              <a:t>*variable name must begin with capital letter.</a:t>
            </a:r>
          </a:p>
          <a:p>
            <a:r>
              <a:rPr lang="en-US" dirty="0" smtClean="0"/>
              <a:t>*using variable we can get all possible answer about a particular fact or</a:t>
            </a:r>
          </a:p>
          <a:p>
            <a:r>
              <a:rPr lang="en-US" dirty="0" smtClean="0"/>
              <a:t>rule.</a:t>
            </a:r>
          </a:p>
          <a:p>
            <a:r>
              <a:rPr lang="en-US" dirty="0" smtClean="0"/>
              <a:t>*variable can be either bound or not bound.</a:t>
            </a:r>
          </a:p>
          <a:p>
            <a:r>
              <a:rPr lang="en-US" dirty="0" smtClean="0"/>
              <a:t>Variable is bound when there is an object that the variable stands for.</a:t>
            </a:r>
          </a:p>
          <a:p>
            <a:r>
              <a:rPr lang="en-US" dirty="0" smtClean="0"/>
              <a:t>The variable is not bound when what the variable stand for is not yet</a:t>
            </a:r>
          </a:p>
          <a:p>
            <a:r>
              <a:rPr lang="en-US" dirty="0" smtClean="0"/>
              <a:t>known.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36921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Fact</a:t>
            </a:r>
          </a:p>
          <a:p>
            <a:r>
              <a:rPr lang="en-US" dirty="0" smtClean="0"/>
              <a:t>Like (john, </a:t>
            </a:r>
            <a:r>
              <a:rPr lang="en-US" dirty="0" err="1" smtClean="0"/>
              <a:t>mary</a:t>
            </a:r>
            <a:r>
              <a:rPr lang="en-US" dirty="0" smtClean="0"/>
              <a:t>).</a:t>
            </a:r>
          </a:p>
          <a:p>
            <a:r>
              <a:rPr lang="en-US" dirty="0" smtClean="0"/>
              <a:t>Like (john, flower).</a:t>
            </a:r>
          </a:p>
          <a:p>
            <a:r>
              <a:rPr lang="en-US" dirty="0" smtClean="0"/>
              <a:t>Like (</a:t>
            </a:r>
            <a:r>
              <a:rPr lang="en-US" dirty="0" err="1" smtClean="0"/>
              <a:t>ali</a:t>
            </a:r>
            <a:r>
              <a:rPr lang="en-US" dirty="0" smtClean="0"/>
              <a:t>, </a:t>
            </a:r>
            <a:r>
              <a:rPr lang="en-US" dirty="0" err="1" smtClean="0"/>
              <a:t>mary</a:t>
            </a:r>
            <a:r>
              <a:rPr lang="en-US" dirty="0" smtClean="0"/>
              <a:t>).</a:t>
            </a:r>
          </a:p>
          <a:p>
            <a:r>
              <a:rPr lang="en-US" dirty="0" smtClean="0"/>
              <a:t>Question:</a:t>
            </a:r>
          </a:p>
          <a:p>
            <a:r>
              <a:rPr lang="en-US" dirty="0" smtClean="0"/>
              <a:t>1. Like (</a:t>
            </a:r>
            <a:r>
              <a:rPr lang="en-US" dirty="0" err="1" smtClean="0"/>
              <a:t>john,X</a:t>
            </a:r>
            <a:r>
              <a:rPr lang="en-US" dirty="0" smtClean="0"/>
              <a:t>)</a:t>
            </a:r>
          </a:p>
          <a:p>
            <a:r>
              <a:rPr lang="en-US" dirty="0" smtClean="0"/>
              <a:t>X= </a:t>
            </a:r>
            <a:r>
              <a:rPr lang="en-US" dirty="0" err="1" smtClean="0"/>
              <a:t>mary</a:t>
            </a:r>
            <a:endParaRPr lang="en-US" dirty="0" smtClean="0"/>
          </a:p>
          <a:p>
            <a:r>
              <a:rPr lang="en-US" dirty="0" smtClean="0"/>
              <a:t>X = flower</a:t>
            </a:r>
          </a:p>
          <a:p>
            <a:r>
              <a:rPr lang="en-US" dirty="0" smtClean="0"/>
              <a:t>2. like(X, </a:t>
            </a:r>
            <a:r>
              <a:rPr lang="en-US" dirty="0" err="1" smtClean="0"/>
              <a:t>mary</a:t>
            </a:r>
            <a:r>
              <a:rPr lang="en-US" dirty="0" smtClean="0"/>
              <a:t>)</a:t>
            </a:r>
          </a:p>
          <a:p>
            <a:r>
              <a:rPr lang="en-US" dirty="0" smtClean="0"/>
              <a:t>X=john</a:t>
            </a:r>
          </a:p>
          <a:p>
            <a:r>
              <a:rPr lang="en-US" dirty="0" smtClean="0"/>
              <a:t>3. Like(X, Y)</a:t>
            </a:r>
          </a:p>
          <a:p>
            <a:r>
              <a:rPr lang="en-US" dirty="0" smtClean="0"/>
              <a:t>1</a:t>
            </a:r>
          </a:p>
          <a:p>
            <a:r>
              <a:rPr lang="en-US" dirty="0" smtClean="0"/>
              <a:t>X=john Y=flower</a:t>
            </a:r>
          </a:p>
          <a:p>
            <a:r>
              <a:rPr lang="en-US" dirty="0" smtClean="0"/>
              <a:t>X=john Y=</a:t>
            </a:r>
            <a:r>
              <a:rPr lang="en-US" dirty="0" err="1" smtClean="0"/>
              <a:t>mary</a:t>
            </a:r>
            <a:endParaRPr lang="en-US" dirty="0" smtClean="0"/>
          </a:p>
          <a:p>
            <a:r>
              <a:rPr lang="en-US" dirty="0" smtClean="0"/>
              <a:t>X=</a:t>
            </a:r>
            <a:r>
              <a:rPr lang="en-US" dirty="0" err="1" smtClean="0"/>
              <a:t>ali</a:t>
            </a:r>
            <a:r>
              <a:rPr lang="en-US" dirty="0" smtClean="0"/>
              <a:t> Y=</a:t>
            </a:r>
            <a:r>
              <a:rPr lang="en-US" dirty="0" err="1" smtClean="0"/>
              <a:t>mary</a:t>
            </a:r>
            <a:endParaRPr lang="en-US" dirty="0" smtClean="0"/>
          </a:p>
          <a:p>
            <a:r>
              <a:rPr lang="en-US" dirty="0" smtClean="0"/>
              <a:t>5. Type of questing in the goal</a:t>
            </a:r>
          </a:p>
          <a:p>
            <a:r>
              <a:rPr lang="en-US" dirty="0" smtClean="0"/>
              <a:t>There are three type of question in the goal summarized as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57465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follow:</a:t>
            </a:r>
          </a:p>
          <a:p>
            <a:r>
              <a:rPr lang="en-US" dirty="0" smtClean="0"/>
              <a:t>1. Asking with constant: prolog matching and return Yes/No</a:t>
            </a:r>
          </a:p>
          <a:p>
            <a:r>
              <a:rPr lang="en-US" dirty="0" smtClean="0"/>
              <a:t>answer.</a:t>
            </a:r>
          </a:p>
          <a:p>
            <a:r>
              <a:rPr lang="en-US" dirty="0" smtClean="0"/>
              <a:t>2. Asking with constant and variable: prolog matching and</a:t>
            </a:r>
          </a:p>
          <a:p>
            <a:r>
              <a:rPr lang="en-US" dirty="0" smtClean="0"/>
              <a:t>produce</a:t>
            </a:r>
          </a:p>
          <a:p>
            <a:r>
              <a:rPr lang="en-US" dirty="0" smtClean="0"/>
              <a:t>result for the Variable.</a:t>
            </a:r>
          </a:p>
          <a:p>
            <a:r>
              <a:rPr lang="en-US" dirty="0" smtClean="0"/>
              <a:t>3. Asking with variable: prolog produce result.</a:t>
            </a:r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Age(a,10).</a:t>
            </a:r>
          </a:p>
          <a:p>
            <a:r>
              <a:rPr lang="en-US" dirty="0" smtClean="0"/>
              <a:t>Age(b,20).</a:t>
            </a:r>
          </a:p>
          <a:p>
            <a:r>
              <a:rPr lang="en-US" dirty="0" smtClean="0"/>
              <a:t>Age(c,30).</a:t>
            </a:r>
          </a:p>
          <a:p>
            <a:endParaRPr lang="en-US" dirty="0" smtClean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653509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1.Age(</a:t>
            </a:r>
            <a:r>
              <a:rPr lang="en-US" dirty="0" err="1" smtClean="0"/>
              <a:t>a,X</a:t>
            </a:r>
            <a:r>
              <a:rPr lang="en-US" dirty="0" smtClean="0"/>
              <a:t>). </a:t>
            </a:r>
            <a:r>
              <a:rPr lang="en-US" dirty="0" err="1" smtClean="0"/>
              <a:t>ans:X</a:t>
            </a:r>
            <a:r>
              <a:rPr lang="en-US" dirty="0" smtClean="0"/>
              <a:t>=10 Type2</a:t>
            </a:r>
          </a:p>
          <a:p>
            <a:r>
              <a:rPr lang="en-US" dirty="0" smtClean="0"/>
              <a:t>2.age(X,20). </a:t>
            </a:r>
            <a:r>
              <a:rPr lang="en-US" dirty="0" err="1" smtClean="0"/>
              <a:t>Ans:X</a:t>
            </a:r>
            <a:r>
              <a:rPr lang="en-US" dirty="0" smtClean="0"/>
              <a:t>=b Type2</a:t>
            </a:r>
          </a:p>
          <a:p>
            <a:r>
              <a:rPr lang="en-US" dirty="0" smtClean="0"/>
              <a:t>3.age(X,Y). </a:t>
            </a:r>
            <a:r>
              <a:rPr lang="en-US" dirty="0" err="1" smtClean="0"/>
              <a:t>ans</a:t>
            </a:r>
            <a:r>
              <a:rPr lang="en-US" dirty="0" smtClean="0"/>
              <a:t>: X=a Y=10, X=b Y=20, X=c Y=30.</a:t>
            </a:r>
          </a:p>
          <a:p>
            <a:r>
              <a:rPr lang="en-US" dirty="0" smtClean="0"/>
              <a:t>Type3</a:t>
            </a:r>
          </a:p>
          <a:p>
            <a:r>
              <a:rPr lang="en-US" dirty="0" smtClean="0"/>
              <a:t>4.Age(_,X). </a:t>
            </a:r>
            <a:r>
              <a:rPr lang="en-US" dirty="0" err="1" smtClean="0"/>
              <a:t>ans:X</a:t>
            </a:r>
            <a:r>
              <a:rPr lang="en-US" dirty="0" smtClean="0"/>
              <a:t>=10 , X=20, X=30. ‘_’ means don’t care</a:t>
            </a:r>
          </a:p>
          <a:p>
            <a:r>
              <a:rPr lang="en-US" dirty="0" smtClean="0"/>
              <a:t>Type3</a:t>
            </a:r>
          </a:p>
          <a:p>
            <a:r>
              <a:rPr lang="en-US" dirty="0" smtClean="0"/>
              <a:t>5.Age(_,_). </a:t>
            </a:r>
            <a:r>
              <a:rPr lang="en-US" dirty="0" err="1" smtClean="0"/>
              <a:t>Ans:Yes</a:t>
            </a:r>
            <a:r>
              <a:rPr lang="en-US" dirty="0" smtClean="0"/>
              <a:t> Type1</a:t>
            </a:r>
          </a:p>
          <a:p>
            <a:r>
              <a:rPr lang="en-US" dirty="0" smtClean="0"/>
              <a:t>2</a:t>
            </a:r>
          </a:p>
          <a:p>
            <a:r>
              <a:rPr lang="en-US" dirty="0" smtClean="0"/>
              <a:t>H.W:</a:t>
            </a:r>
          </a:p>
          <a:p>
            <a:r>
              <a:rPr lang="en-US" dirty="0" smtClean="0"/>
              <a:t>Convert the following paragraph into fact or rule:</a:t>
            </a:r>
          </a:p>
          <a:p>
            <a:r>
              <a:rPr lang="en-US" dirty="0" smtClean="0"/>
              <a:t>1. a person may steal something if the person is a thief and he likes</a:t>
            </a:r>
          </a:p>
          <a:p>
            <a:r>
              <a:rPr lang="en-US" dirty="0" smtClean="0"/>
              <a:t>the</a:t>
            </a:r>
          </a:p>
          <a:p>
            <a:r>
              <a:rPr lang="en-US" dirty="0" smtClean="0"/>
              <a:t>thing and the thing is valuable.</a:t>
            </a:r>
          </a:p>
          <a:p>
            <a:r>
              <a:rPr lang="en-US" dirty="0" smtClean="0"/>
              <a:t>2. Bob likes all kind of game. Football is a game. Anything anyone</a:t>
            </a:r>
          </a:p>
          <a:p>
            <a:r>
              <a:rPr lang="en-US" dirty="0" smtClean="0"/>
              <a:t>plays</a:t>
            </a:r>
          </a:p>
          <a:p>
            <a:r>
              <a:rPr lang="en-US" dirty="0" smtClean="0"/>
              <a:t>and not killed by is a game.</a:t>
            </a:r>
          </a:p>
          <a:p>
            <a:r>
              <a:rPr lang="en-US" dirty="0" smtClean="0"/>
              <a:t>Goal: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44431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Prolog: is a computer programming language that is used for solving</a:t>
            </a:r>
          </a:p>
          <a:p>
            <a:r>
              <a:rPr lang="en-US" dirty="0" smtClean="0"/>
              <a:t>problems involves objects and relationships between objects.</a:t>
            </a:r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“John owns the book”</a:t>
            </a:r>
          </a:p>
          <a:p>
            <a:r>
              <a:rPr lang="en-US" dirty="0" smtClean="0"/>
              <a:t>Owns (</a:t>
            </a:r>
            <a:r>
              <a:rPr lang="en-US" dirty="0" err="1" smtClean="0"/>
              <a:t>john,book</a:t>
            </a:r>
            <a:r>
              <a:rPr lang="en-US" dirty="0" smtClean="0"/>
              <a:t>) relationship(object1,object2)</a:t>
            </a:r>
          </a:p>
          <a:p>
            <a:r>
              <a:rPr lang="en-US" dirty="0" smtClean="0"/>
              <a:t>The relationship has a specific order, johns own the book, but the book dose</a:t>
            </a:r>
          </a:p>
          <a:p>
            <a:r>
              <a:rPr lang="en-US" dirty="0" smtClean="0"/>
              <a:t>not owns john, and this relationship and its representation above called fact.</a:t>
            </a:r>
          </a:p>
          <a:p>
            <a:r>
              <a:rPr lang="en-US" dirty="0" smtClean="0"/>
              <a:t>♦we are using rule to describe relationship between objects.</a:t>
            </a:r>
          </a:p>
          <a:p>
            <a:r>
              <a:rPr lang="en-US" dirty="0" smtClean="0"/>
              <a:t>Example: the rule” two people are sisters if they are both female and have</a:t>
            </a:r>
          </a:p>
          <a:p>
            <a:r>
              <a:rPr lang="en-US" dirty="0" smtClean="0"/>
              <a:t>the same parents”</a:t>
            </a:r>
          </a:p>
          <a:p>
            <a:r>
              <a:rPr lang="en-US" dirty="0" smtClean="0"/>
              <a:t>1. Tell us something about what it means to be sisters.</a:t>
            </a:r>
          </a:p>
          <a:p>
            <a:r>
              <a:rPr lang="en-US" dirty="0" smtClean="0"/>
              <a:t>2. Tell us how to find if two people are sisters, simply: check to see if</a:t>
            </a:r>
          </a:p>
          <a:p>
            <a:r>
              <a:rPr lang="en-US" dirty="0" smtClean="0"/>
              <a:t>They are both female have the same parents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58955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1. Introduction to prolog language.</a:t>
            </a:r>
          </a:p>
          <a:p>
            <a:r>
              <a:rPr lang="en-US" dirty="0" smtClean="0"/>
              <a:t>Component of computer programming in prolog</a:t>
            </a:r>
          </a:p>
          <a:p>
            <a:r>
              <a:rPr lang="en-US" dirty="0" smtClean="0"/>
              <a:t>Computer programming in prolog consist of: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Declearing</a:t>
            </a:r>
            <a:r>
              <a:rPr lang="en-US" dirty="0" smtClean="0"/>
              <a:t> some facts about object and their relationships.</a:t>
            </a:r>
          </a:p>
          <a:p>
            <a:r>
              <a:rPr lang="en-US" dirty="0" smtClean="0"/>
              <a:t>2. Defining some rules about objects and their relationships.</a:t>
            </a:r>
          </a:p>
          <a:p>
            <a:r>
              <a:rPr lang="en-US" dirty="0" smtClean="0"/>
              <a:t>3. Asking questions about objects and their relationships.</a:t>
            </a:r>
          </a:p>
          <a:p>
            <a:r>
              <a:rPr lang="en-US" dirty="0" smtClean="0"/>
              <a:t>if we write our rule about sisters, we could then ask the questions</a:t>
            </a:r>
          </a:p>
          <a:p>
            <a:r>
              <a:rPr lang="en-US" dirty="0" smtClean="0"/>
              <a:t>whether Mary and Jane are sisters.</a:t>
            </a:r>
          </a:p>
          <a:p>
            <a:r>
              <a:rPr lang="en-US" dirty="0" smtClean="0"/>
              <a:t>Prolog would search through what we told it about Mary and Jane, and</a:t>
            </a:r>
          </a:p>
          <a:p>
            <a:r>
              <a:rPr lang="en-US" dirty="0" smtClean="0"/>
              <a:t>come back with the answer Yes or No, depending on what we told it</a:t>
            </a:r>
          </a:p>
          <a:p>
            <a:r>
              <a:rPr lang="en-US" dirty="0" smtClean="0"/>
              <a:t>earlier.</a:t>
            </a:r>
          </a:p>
          <a:p>
            <a:r>
              <a:rPr lang="en-US" dirty="0" smtClean="0"/>
              <a:t>So, we can consider prolog as a store house of facts and rules, and it uses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9393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facts and rules to answer questions.</a:t>
            </a:r>
          </a:p>
          <a:p>
            <a:r>
              <a:rPr lang="en-US" dirty="0" smtClean="0"/>
              <a:t>♦prolog is a conversational language. Which means you and the</a:t>
            </a:r>
          </a:p>
          <a:p>
            <a:r>
              <a:rPr lang="en-US" dirty="0" smtClean="0"/>
              <a:t>computer carry out a kind of conversation, typing a letter from keyboard</a:t>
            </a:r>
          </a:p>
          <a:p>
            <a:r>
              <a:rPr lang="en-US" dirty="0" smtClean="0"/>
              <a:t>and displaying it at the screen, prolog work like this manner, prolog will</a:t>
            </a:r>
          </a:p>
          <a:p>
            <a:r>
              <a:rPr lang="en-US" dirty="0" smtClean="0"/>
              <a:t>wait for you to type in facts and rules that certain to the problem you</a:t>
            </a:r>
          </a:p>
          <a:p>
            <a:r>
              <a:rPr lang="en-US" dirty="0" smtClean="0"/>
              <a:t>want to solve? Then if you ask the right kind of questions prolog will</a:t>
            </a:r>
          </a:p>
          <a:p>
            <a:r>
              <a:rPr lang="en-US" dirty="0" smtClean="0"/>
              <a:t>work out the answers and show them.</a:t>
            </a:r>
          </a:p>
          <a:p>
            <a:r>
              <a:rPr lang="en-US" dirty="0" smtClean="0"/>
              <a:t>2.Some of prolog language characteristics:</a:t>
            </a:r>
          </a:p>
          <a:p>
            <a:r>
              <a:rPr lang="en-US" dirty="0" smtClean="0"/>
              <a:t>1. We can solve a particular problem using prolog in less no of line of</a:t>
            </a:r>
          </a:p>
          <a:p>
            <a:r>
              <a:rPr lang="en-US" dirty="0" smtClean="0"/>
              <a:t>code.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1822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3. Prolog program consist of fact and rule to solve the problem and the</a:t>
            </a:r>
          </a:p>
          <a:p>
            <a:r>
              <a:rPr lang="en-US" dirty="0" smtClean="0"/>
              <a:t>output is all possible answer to the problem.</a:t>
            </a:r>
          </a:p>
          <a:p>
            <a:r>
              <a:rPr lang="en-US" dirty="0" smtClean="0"/>
              <a:t>4. Prolog language is a descriptive language use the inference depend on</a:t>
            </a:r>
          </a:p>
          <a:p>
            <a:r>
              <a:rPr lang="en-US" dirty="0" smtClean="0"/>
              <a:t>fact and rule we submit to get all possible answer while in other</a:t>
            </a:r>
          </a:p>
          <a:p>
            <a:r>
              <a:rPr lang="en-US" dirty="0" smtClean="0"/>
              <a:t>language the programmer must tell the computer on how to reach the</a:t>
            </a:r>
          </a:p>
          <a:p>
            <a:r>
              <a:rPr lang="en-US" dirty="0" smtClean="0"/>
              <a:t>solution by gives the instruction step by step.</a:t>
            </a:r>
          </a:p>
          <a:p>
            <a:r>
              <a:rPr lang="en-US" dirty="0" smtClean="0"/>
              <a:t>3. Prolog language uses:</a:t>
            </a:r>
          </a:p>
          <a:p>
            <a:r>
              <a:rPr lang="en-US" dirty="0" smtClean="0"/>
              <a:t>1. Construct NLI (Natural Language Interface).</a:t>
            </a:r>
          </a:p>
          <a:p>
            <a:r>
              <a:rPr lang="en-US" dirty="0" smtClean="0"/>
              <a:t>2. Translate language.</a:t>
            </a:r>
          </a:p>
          <a:p>
            <a:r>
              <a:rPr lang="en-US" dirty="0" smtClean="0"/>
              <a:t>3. Constructor symbolic manipulation </a:t>
            </a:r>
            <a:r>
              <a:rPr lang="en-US" dirty="0" err="1" smtClean="0"/>
              <a:t>lan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147285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2. It’s an important tool to develop AI application and ES. </a:t>
            </a:r>
            <a:r>
              <a:rPr lang="en-US" dirty="0" err="1" smtClean="0"/>
              <a:t>guage</a:t>
            </a:r>
            <a:r>
              <a:rPr lang="en-US" dirty="0" smtClean="0"/>
              <a:t> packages.</a:t>
            </a:r>
          </a:p>
          <a:p>
            <a:r>
              <a:rPr lang="en-US" dirty="0" smtClean="0"/>
              <a:t>4. Implement powerfully database application.</a:t>
            </a:r>
          </a:p>
          <a:p>
            <a:r>
              <a:rPr lang="en-US" dirty="0" smtClean="0"/>
              <a:t>5. Construct expert system programs.</a:t>
            </a:r>
          </a:p>
          <a:p>
            <a:r>
              <a:rPr lang="en-US" dirty="0" smtClean="0"/>
              <a:t>4. Prolog language component</a:t>
            </a:r>
          </a:p>
          <a:p>
            <a:r>
              <a:rPr lang="en-US" dirty="0" smtClean="0"/>
              <a:t>4.1 Facts</a:t>
            </a:r>
          </a:p>
          <a:p>
            <a:r>
              <a:rPr lang="en-US" dirty="0" smtClean="0"/>
              <a:t>Is the mechanism for representing knowledge in the program.</a:t>
            </a:r>
          </a:p>
          <a:p>
            <a:r>
              <a:rPr lang="en-US" dirty="0" smtClean="0"/>
              <a:t>Syntax of fact:</a:t>
            </a:r>
          </a:p>
          <a:p>
            <a:r>
              <a:rPr lang="en-US" dirty="0" smtClean="0"/>
              <a:t>1. The name of all relationship and objects must begin with a lower-case</a:t>
            </a:r>
          </a:p>
          <a:p>
            <a:r>
              <a:rPr lang="en-US" dirty="0" smtClean="0"/>
              <a:t>letter, for example likes (john, </a:t>
            </a:r>
            <a:r>
              <a:rPr lang="en-US" dirty="0" err="1" smtClean="0"/>
              <a:t>mary</a:t>
            </a:r>
            <a:r>
              <a:rPr lang="en-US" dirty="0" smtClean="0"/>
              <a:t>).</a:t>
            </a:r>
          </a:p>
          <a:p>
            <a:r>
              <a:rPr lang="en-US" dirty="0" smtClean="0"/>
              <a:t>2. The relationship is written first, and the objects are written separated</a:t>
            </a:r>
          </a:p>
          <a:p>
            <a:r>
              <a:rPr lang="en-US" dirty="0" smtClean="0"/>
              <a:t>by commas, and enclosed by a pair of round brackets.</a:t>
            </a:r>
          </a:p>
          <a:p>
            <a:r>
              <a:rPr lang="en-US" dirty="0" smtClean="0"/>
              <a:t>Like (john, </a:t>
            </a:r>
            <a:r>
              <a:rPr lang="en-US" dirty="0" err="1" smtClean="0"/>
              <a:t>mary</a:t>
            </a:r>
            <a:r>
              <a:rPr lang="en-US" dirty="0" smtClean="0"/>
              <a:t>)</a:t>
            </a:r>
          </a:p>
          <a:p>
            <a:r>
              <a:rPr lang="en-US" dirty="0" smtClean="0"/>
              <a:t>3. The full stop character ‘.’ Must come at the end of fact.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682871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smtClean="0"/>
              <a:t>Gold is valuable </a:t>
            </a:r>
            <a:r>
              <a:rPr lang="en-US" dirty="0" err="1" smtClean="0"/>
              <a:t>valuable</a:t>
            </a:r>
            <a:r>
              <a:rPr lang="en-US" dirty="0" smtClean="0"/>
              <a:t> (gold).</a:t>
            </a:r>
          </a:p>
          <a:p>
            <a:r>
              <a:rPr lang="en-US" dirty="0" smtClean="0"/>
              <a:t>Jane is female </a:t>
            </a:r>
            <a:r>
              <a:rPr lang="en-US" dirty="0" err="1" smtClean="0"/>
              <a:t>female</a:t>
            </a:r>
            <a:r>
              <a:rPr lang="en-US" dirty="0" smtClean="0"/>
              <a:t> (</a:t>
            </a:r>
            <a:r>
              <a:rPr lang="en-US" dirty="0" err="1" smtClean="0"/>
              <a:t>jane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John owns gold owns (johns, gold).</a:t>
            </a:r>
          </a:p>
          <a:p>
            <a:r>
              <a:rPr lang="en-US" dirty="0" smtClean="0"/>
              <a:t>Johns is the father of Mary father (john, marry).</a:t>
            </a:r>
          </a:p>
          <a:p>
            <a:r>
              <a:rPr lang="en-US" dirty="0" smtClean="0"/>
              <a:t>The names of objects that are enclosed within the round brackets are</a:t>
            </a:r>
          </a:p>
          <a:p>
            <a:r>
              <a:rPr lang="en-US" dirty="0" smtClean="0"/>
              <a:t>called arguments. And the name of relationship called predicates</a:t>
            </a:r>
          </a:p>
          <a:p>
            <a:r>
              <a:rPr lang="en-US" dirty="0" smtClean="0"/>
              <a:t>Relationship has arbitrary number of argument. If we want to define</a:t>
            </a:r>
          </a:p>
          <a:p>
            <a:r>
              <a:rPr lang="en-US" dirty="0" smtClean="0"/>
              <a:t>predicate called play, were we mention two players and a game they play</a:t>
            </a:r>
          </a:p>
          <a:p>
            <a:r>
              <a:rPr lang="en-US" dirty="0" smtClean="0"/>
              <a:t>with each other, it can be:</a:t>
            </a:r>
          </a:p>
          <a:p>
            <a:r>
              <a:rPr lang="en-US" dirty="0" smtClean="0"/>
              <a:t>Play (john, Mary, football).</a:t>
            </a:r>
          </a:p>
          <a:p>
            <a:r>
              <a:rPr lang="en-US" dirty="0" smtClean="0"/>
              <a:t>In prolog the collection of facts is called database.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611757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Rules are used when you want to say that a fact depends on a group of</a:t>
            </a:r>
          </a:p>
          <a:p>
            <a:r>
              <a:rPr lang="en-US" dirty="0" smtClean="0"/>
              <a:t>other facts, and we use the following syntax:</a:t>
            </a:r>
          </a:p>
          <a:p>
            <a:r>
              <a:rPr lang="en-US" dirty="0" smtClean="0"/>
              <a:t>1. One fact represents the head (conclusion).</a:t>
            </a:r>
          </a:p>
          <a:p>
            <a:r>
              <a:rPr lang="en-US" dirty="0" smtClean="0"/>
              <a:t>2. The word if used after the head and represented as “:-‘.</a:t>
            </a:r>
          </a:p>
          <a:p>
            <a:r>
              <a:rPr lang="en-US" dirty="0" smtClean="0"/>
              <a:t>3. One or more fact represents the requirement (condition).</a:t>
            </a:r>
          </a:p>
          <a:p>
            <a:r>
              <a:rPr lang="en-US" dirty="0" smtClean="0"/>
              <a:t>The syntax of if statement</a:t>
            </a:r>
          </a:p>
          <a:p>
            <a:r>
              <a:rPr lang="en-US" dirty="0" smtClean="0"/>
              <a:t>If (condition) then (conclusion)</a:t>
            </a:r>
          </a:p>
          <a:p>
            <a:r>
              <a:rPr lang="en-US" dirty="0" smtClean="0"/>
              <a:t>[Conclusion: - condition] rule</a:t>
            </a:r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I use the umbrella if there is rain</a:t>
            </a:r>
          </a:p>
          <a:p>
            <a:r>
              <a:rPr lang="en-US" dirty="0" smtClean="0"/>
              <a:t>Conclusion condition</a:t>
            </a:r>
          </a:p>
          <a:p>
            <a:r>
              <a:rPr lang="en-US" dirty="0" smtClean="0"/>
              <a:t>Represent both as fact like:</a:t>
            </a:r>
          </a:p>
          <a:p>
            <a:r>
              <a:rPr lang="en-US" dirty="0" smtClean="0"/>
              <a:t>Wheatear (rain).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663466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4.2 </a:t>
            </a:r>
            <a:r>
              <a:rPr lang="en-US" dirty="0" err="1" smtClean="0"/>
              <a:t>RulesUse</a:t>
            </a:r>
            <a:r>
              <a:rPr lang="en-US" dirty="0" smtClean="0"/>
              <a:t> (umbrella)</a:t>
            </a:r>
          </a:p>
          <a:p>
            <a:r>
              <a:rPr lang="en-US" dirty="0" smtClean="0"/>
              <a:t>Use (</a:t>
            </a:r>
            <a:r>
              <a:rPr lang="en-US" dirty="0" err="1" smtClean="0"/>
              <a:t>Iam</a:t>
            </a:r>
            <a:r>
              <a:rPr lang="en-US" dirty="0" smtClean="0"/>
              <a:t>, </a:t>
            </a:r>
            <a:r>
              <a:rPr lang="en-US" dirty="0" err="1" smtClean="0"/>
              <a:t>umberella</a:t>
            </a:r>
            <a:r>
              <a:rPr lang="en-US" dirty="0" smtClean="0"/>
              <a:t>):-whether (rain).</a:t>
            </a:r>
          </a:p>
          <a:p>
            <a:r>
              <a:rPr lang="en-US" dirty="0" smtClean="0"/>
              <a:t>4.3 Questions</a:t>
            </a:r>
          </a:p>
          <a:p>
            <a:r>
              <a:rPr lang="en-US" dirty="0" smtClean="0"/>
              <a:t>Question used to ask about facts and rules.</a:t>
            </a:r>
          </a:p>
          <a:p>
            <a:r>
              <a:rPr lang="en-US" dirty="0" smtClean="0"/>
              <a:t>Question look like the fact and written under the goal program section</a:t>
            </a:r>
          </a:p>
          <a:p>
            <a:r>
              <a:rPr lang="en-US" dirty="0" smtClean="0"/>
              <a:t>while fact and rule written under clauses section.</a:t>
            </a:r>
          </a:p>
          <a:p>
            <a:r>
              <a:rPr lang="en-US" dirty="0" smtClean="0"/>
              <a:t>Example: for the following fact owns (</a:t>
            </a:r>
            <a:r>
              <a:rPr lang="en-US" dirty="0" err="1" smtClean="0"/>
              <a:t>mary</a:t>
            </a:r>
            <a:r>
              <a:rPr lang="en-US" dirty="0" smtClean="0"/>
              <a:t> , book).</a:t>
            </a:r>
          </a:p>
          <a:p>
            <a:r>
              <a:rPr lang="en-US" dirty="0" smtClean="0"/>
              <a:t>We can </a:t>
            </a:r>
            <a:r>
              <a:rPr lang="en-US" dirty="0" err="1" smtClean="0"/>
              <a:t>ask:does</a:t>
            </a:r>
            <a:r>
              <a:rPr lang="en-US" dirty="0" smtClean="0"/>
              <a:t> </a:t>
            </a:r>
            <a:r>
              <a:rPr lang="en-US" dirty="0" err="1" smtClean="0"/>
              <a:t>mary</a:t>
            </a:r>
            <a:r>
              <a:rPr lang="en-US" dirty="0" smtClean="0"/>
              <a:t> own the book in the following manner:</a:t>
            </a:r>
          </a:p>
          <a:p>
            <a:r>
              <a:rPr lang="en-US" dirty="0" smtClean="0"/>
              <a:t>Goal:</a:t>
            </a:r>
          </a:p>
          <a:p>
            <a:r>
              <a:rPr lang="en-US" dirty="0" smtClean="0"/>
              <a:t>Owns (</a:t>
            </a:r>
            <a:r>
              <a:rPr lang="en-US" dirty="0" err="1" smtClean="0"/>
              <a:t>mary</a:t>
            </a:r>
            <a:r>
              <a:rPr lang="en-US" dirty="0" smtClean="0"/>
              <a:t> ,book)</a:t>
            </a:r>
          </a:p>
          <a:p>
            <a:r>
              <a:rPr lang="en-US" dirty="0" smtClean="0"/>
              <a:t>When Q is asked in prolog, it will search through the database you typed</a:t>
            </a:r>
          </a:p>
          <a:p>
            <a:r>
              <a:rPr lang="en-US" dirty="0" smtClean="0"/>
              <a:t>before, it look for facts that match the fact in the question.</a:t>
            </a:r>
          </a:p>
          <a:p>
            <a:r>
              <a:rPr lang="en-US" dirty="0" smtClean="0"/>
              <a:t>Two fact matches if their predicates are the same and their corresponding</a:t>
            </a:r>
          </a:p>
          <a:p>
            <a:r>
              <a:rPr lang="en-US" dirty="0" smtClean="0"/>
              <a:t>argument are the same, if prolog finds a fact that matches the question,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46668309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1343</Words>
  <Application>Microsoft Office PowerPoint</Application>
  <PresentationFormat>عرض على الشاشة (3:4)‏</PresentationFormat>
  <Paragraphs>177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DR.Ahmed Saker 2o1O</dc:creator>
  <cp:lastModifiedBy>DR.Ahmed Saker 2o1O</cp:lastModifiedBy>
  <cp:revision>2</cp:revision>
  <dcterms:created xsi:type="dcterms:W3CDTF">2018-12-18T08:54:19Z</dcterms:created>
  <dcterms:modified xsi:type="dcterms:W3CDTF">2018-12-18T09:08:00Z</dcterms:modified>
</cp:coreProperties>
</file>