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2" r:id="rId2"/>
    <p:sldId id="258" r:id="rId3"/>
    <p:sldId id="259" r:id="rId4"/>
    <p:sldId id="256" r:id="rId5"/>
    <p:sldId id="257" r:id="rId6"/>
    <p:sldId id="260" r:id="rId7"/>
    <p:sldId id="261" r:id="rId8"/>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013" autoAdjust="0"/>
    <p:restoredTop sz="94660"/>
  </p:normalViewPr>
  <p:slideViewPr>
    <p:cSldViewPr snapToGrid="0">
      <p:cViewPr varScale="1">
        <p:scale>
          <a:sx n="111" d="100"/>
          <a:sy n="111" d="100"/>
        </p:scale>
        <p:origin x="12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70C7DADE-B187-4152-AC97-DCC05EA5D8D3}" type="datetimeFigureOut">
              <a:rPr lang="ar-IQ" smtClean="0"/>
              <a:t>02/05/1440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6261006-F66B-408A-9272-B5D9DD57B81C}" type="slidenum">
              <a:rPr lang="ar-IQ" smtClean="0"/>
              <a:t>‹#›</a:t>
            </a:fld>
            <a:endParaRPr lang="ar-IQ"/>
          </a:p>
        </p:txBody>
      </p:sp>
    </p:spTree>
    <p:extLst>
      <p:ext uri="{BB962C8B-B14F-4D97-AF65-F5344CB8AC3E}">
        <p14:creationId xmlns:p14="http://schemas.microsoft.com/office/powerpoint/2010/main" val="3889078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70C7DADE-B187-4152-AC97-DCC05EA5D8D3}" type="datetimeFigureOut">
              <a:rPr lang="ar-IQ" smtClean="0"/>
              <a:t>02/05/1440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6261006-F66B-408A-9272-B5D9DD57B81C}" type="slidenum">
              <a:rPr lang="ar-IQ" smtClean="0"/>
              <a:t>‹#›</a:t>
            </a:fld>
            <a:endParaRPr lang="ar-IQ"/>
          </a:p>
        </p:txBody>
      </p:sp>
    </p:spTree>
    <p:extLst>
      <p:ext uri="{BB962C8B-B14F-4D97-AF65-F5344CB8AC3E}">
        <p14:creationId xmlns:p14="http://schemas.microsoft.com/office/powerpoint/2010/main" val="2445814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70C7DADE-B187-4152-AC97-DCC05EA5D8D3}" type="datetimeFigureOut">
              <a:rPr lang="ar-IQ" smtClean="0"/>
              <a:t>02/05/1440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6261006-F66B-408A-9272-B5D9DD57B81C}" type="slidenum">
              <a:rPr lang="ar-IQ" smtClean="0"/>
              <a:t>‹#›</a:t>
            </a:fld>
            <a:endParaRPr lang="ar-IQ"/>
          </a:p>
        </p:txBody>
      </p:sp>
    </p:spTree>
    <p:extLst>
      <p:ext uri="{BB962C8B-B14F-4D97-AF65-F5344CB8AC3E}">
        <p14:creationId xmlns:p14="http://schemas.microsoft.com/office/powerpoint/2010/main" val="1418561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70C7DADE-B187-4152-AC97-DCC05EA5D8D3}" type="datetimeFigureOut">
              <a:rPr lang="ar-IQ" smtClean="0"/>
              <a:t>02/05/1440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6261006-F66B-408A-9272-B5D9DD57B81C}" type="slidenum">
              <a:rPr lang="ar-IQ" smtClean="0"/>
              <a:t>‹#›</a:t>
            </a:fld>
            <a:endParaRPr lang="ar-IQ"/>
          </a:p>
        </p:txBody>
      </p:sp>
    </p:spTree>
    <p:extLst>
      <p:ext uri="{BB962C8B-B14F-4D97-AF65-F5344CB8AC3E}">
        <p14:creationId xmlns:p14="http://schemas.microsoft.com/office/powerpoint/2010/main" val="1882007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0C7DADE-B187-4152-AC97-DCC05EA5D8D3}" type="datetimeFigureOut">
              <a:rPr lang="ar-IQ" smtClean="0"/>
              <a:t>02/05/1440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6261006-F66B-408A-9272-B5D9DD57B81C}" type="slidenum">
              <a:rPr lang="ar-IQ" smtClean="0"/>
              <a:t>‹#›</a:t>
            </a:fld>
            <a:endParaRPr lang="ar-IQ"/>
          </a:p>
        </p:txBody>
      </p:sp>
    </p:spTree>
    <p:extLst>
      <p:ext uri="{BB962C8B-B14F-4D97-AF65-F5344CB8AC3E}">
        <p14:creationId xmlns:p14="http://schemas.microsoft.com/office/powerpoint/2010/main" val="511003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70C7DADE-B187-4152-AC97-DCC05EA5D8D3}" type="datetimeFigureOut">
              <a:rPr lang="ar-IQ" smtClean="0"/>
              <a:t>02/05/1440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6261006-F66B-408A-9272-B5D9DD57B81C}" type="slidenum">
              <a:rPr lang="ar-IQ" smtClean="0"/>
              <a:t>‹#›</a:t>
            </a:fld>
            <a:endParaRPr lang="ar-IQ"/>
          </a:p>
        </p:txBody>
      </p:sp>
    </p:spTree>
    <p:extLst>
      <p:ext uri="{BB962C8B-B14F-4D97-AF65-F5344CB8AC3E}">
        <p14:creationId xmlns:p14="http://schemas.microsoft.com/office/powerpoint/2010/main" val="1326372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70C7DADE-B187-4152-AC97-DCC05EA5D8D3}" type="datetimeFigureOut">
              <a:rPr lang="ar-IQ" smtClean="0"/>
              <a:t>02/05/1440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96261006-F66B-408A-9272-B5D9DD57B81C}" type="slidenum">
              <a:rPr lang="ar-IQ" smtClean="0"/>
              <a:t>‹#›</a:t>
            </a:fld>
            <a:endParaRPr lang="ar-IQ"/>
          </a:p>
        </p:txBody>
      </p:sp>
    </p:spTree>
    <p:extLst>
      <p:ext uri="{BB962C8B-B14F-4D97-AF65-F5344CB8AC3E}">
        <p14:creationId xmlns:p14="http://schemas.microsoft.com/office/powerpoint/2010/main" val="2069488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70C7DADE-B187-4152-AC97-DCC05EA5D8D3}" type="datetimeFigureOut">
              <a:rPr lang="ar-IQ" smtClean="0"/>
              <a:t>02/05/1440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96261006-F66B-408A-9272-B5D9DD57B81C}" type="slidenum">
              <a:rPr lang="ar-IQ" smtClean="0"/>
              <a:t>‹#›</a:t>
            </a:fld>
            <a:endParaRPr lang="ar-IQ"/>
          </a:p>
        </p:txBody>
      </p:sp>
    </p:spTree>
    <p:extLst>
      <p:ext uri="{BB962C8B-B14F-4D97-AF65-F5344CB8AC3E}">
        <p14:creationId xmlns:p14="http://schemas.microsoft.com/office/powerpoint/2010/main" val="2998507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0C7DADE-B187-4152-AC97-DCC05EA5D8D3}" type="datetimeFigureOut">
              <a:rPr lang="ar-IQ" smtClean="0"/>
              <a:t>02/05/1440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96261006-F66B-408A-9272-B5D9DD57B81C}" type="slidenum">
              <a:rPr lang="ar-IQ" smtClean="0"/>
              <a:t>‹#›</a:t>
            </a:fld>
            <a:endParaRPr lang="ar-IQ"/>
          </a:p>
        </p:txBody>
      </p:sp>
    </p:spTree>
    <p:extLst>
      <p:ext uri="{BB962C8B-B14F-4D97-AF65-F5344CB8AC3E}">
        <p14:creationId xmlns:p14="http://schemas.microsoft.com/office/powerpoint/2010/main" val="1676881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0C7DADE-B187-4152-AC97-DCC05EA5D8D3}" type="datetimeFigureOut">
              <a:rPr lang="ar-IQ" smtClean="0"/>
              <a:t>02/05/1440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6261006-F66B-408A-9272-B5D9DD57B81C}" type="slidenum">
              <a:rPr lang="ar-IQ" smtClean="0"/>
              <a:t>‹#›</a:t>
            </a:fld>
            <a:endParaRPr lang="ar-IQ"/>
          </a:p>
        </p:txBody>
      </p:sp>
    </p:spTree>
    <p:extLst>
      <p:ext uri="{BB962C8B-B14F-4D97-AF65-F5344CB8AC3E}">
        <p14:creationId xmlns:p14="http://schemas.microsoft.com/office/powerpoint/2010/main" val="4046424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0C7DADE-B187-4152-AC97-DCC05EA5D8D3}" type="datetimeFigureOut">
              <a:rPr lang="ar-IQ" smtClean="0"/>
              <a:t>02/05/1440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6261006-F66B-408A-9272-B5D9DD57B81C}" type="slidenum">
              <a:rPr lang="ar-IQ" smtClean="0"/>
              <a:t>‹#›</a:t>
            </a:fld>
            <a:endParaRPr lang="ar-IQ"/>
          </a:p>
        </p:txBody>
      </p:sp>
    </p:spTree>
    <p:extLst>
      <p:ext uri="{BB962C8B-B14F-4D97-AF65-F5344CB8AC3E}">
        <p14:creationId xmlns:p14="http://schemas.microsoft.com/office/powerpoint/2010/main" val="887259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0C7DADE-B187-4152-AC97-DCC05EA5D8D3}" type="datetimeFigureOut">
              <a:rPr lang="ar-IQ" smtClean="0"/>
              <a:t>02/05/1440</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6261006-F66B-408A-9272-B5D9DD57B81C}" type="slidenum">
              <a:rPr lang="ar-IQ" smtClean="0"/>
              <a:t>‹#›</a:t>
            </a:fld>
            <a:endParaRPr lang="ar-IQ"/>
          </a:p>
        </p:txBody>
      </p:sp>
    </p:spTree>
    <p:extLst>
      <p:ext uri="{BB962C8B-B14F-4D97-AF65-F5344CB8AC3E}">
        <p14:creationId xmlns:p14="http://schemas.microsoft.com/office/powerpoint/2010/main" val="38570329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8000"/>
            <a:lum/>
          </a:blip>
          <a:srcRect/>
          <a:tile tx="0" ty="0" sx="100000" sy="100000" flip="none" algn="tl"/>
        </a:blipFill>
        <a:effectLst/>
      </p:bgPr>
    </p:bg>
    <p:spTree>
      <p:nvGrpSpPr>
        <p:cNvPr id="1" name=""/>
        <p:cNvGrpSpPr/>
        <p:nvPr/>
      </p:nvGrpSpPr>
      <p:grpSpPr>
        <a:xfrm>
          <a:off x="0" y="0"/>
          <a:ext cx="0" cy="0"/>
          <a:chOff x="0" y="0"/>
          <a:chExt cx="0" cy="0"/>
        </a:xfrm>
      </p:grpSpPr>
      <p:sp>
        <p:nvSpPr>
          <p:cNvPr id="4" name="مستطيل 3"/>
          <p:cNvSpPr/>
          <p:nvPr/>
        </p:nvSpPr>
        <p:spPr>
          <a:xfrm>
            <a:off x="3056467" y="1823668"/>
            <a:ext cx="6096000" cy="3785652"/>
          </a:xfrm>
          <a:prstGeom prst="rect">
            <a:avLst/>
          </a:prstGeom>
        </p:spPr>
        <p:txBody>
          <a:bodyPr>
            <a:spAutoFit/>
          </a:bodyPr>
          <a:lstStyle/>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مادة الإدارة التربوية</a:t>
            </a:r>
          </a:p>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 </a:t>
            </a:r>
          </a:p>
          <a:p>
            <a:pPr algn="ctr"/>
            <a:r>
              <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rPr>
              <a:t>الموضوع / عمليات الإدارة الصفية</a:t>
            </a:r>
          </a:p>
          <a:p>
            <a:pPr algn="ctr"/>
            <a:endParaRPr lang="ar-SA" sz="2000" b="1"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a:endPar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endParaRPr>
          </a:p>
          <a:p>
            <a:pPr algn="ctr"/>
            <a:endParaRPr lang="ar-SA" sz="2000" b="1"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a:endPar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endParaRPr>
          </a:p>
          <a:p>
            <a:pPr algn="ctr"/>
            <a:endParaRPr lang="ar-SA" sz="2000" b="1"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a:r>
              <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rPr>
              <a:t>اعداد </a:t>
            </a:r>
          </a:p>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م. وسام عماد عبد الغني</a:t>
            </a:r>
          </a:p>
          <a:p>
            <a:pPr algn="ctr"/>
            <a:endParaRPr lang="ar-SA" sz="2000" b="1" dirty="0">
              <a:latin typeface="Times New Roman" panose="02020603050405020304" pitchFamily="18" charset="0"/>
              <a:ea typeface="Times New Roman" panose="02020603050405020304" pitchFamily="18" charset="0"/>
              <a:cs typeface="Simplified Arabic" panose="02020603050405020304" pitchFamily="18" charset="-78"/>
            </a:endParaRPr>
          </a:p>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2018-2019</a:t>
            </a:r>
            <a:endParaRPr lang="en-US" sz="2000" dirty="0" smtClean="0">
              <a:effectLst/>
              <a:latin typeface="Times New Roman" panose="02020603050405020304" pitchFamily="18" charset="0"/>
              <a:ea typeface="Times New Roman" panose="02020603050405020304" pitchFamily="18" charset="0"/>
            </a:endParaRPr>
          </a:p>
        </p:txBody>
      </p:sp>
      <p:sp>
        <p:nvSpPr>
          <p:cNvPr id="5" name="مستطيل 4"/>
          <p:cNvSpPr/>
          <p:nvPr/>
        </p:nvSpPr>
        <p:spPr>
          <a:xfrm>
            <a:off x="7095067" y="299668"/>
            <a:ext cx="6096000" cy="1015663"/>
          </a:xfrm>
          <a:prstGeom prst="rect">
            <a:avLst/>
          </a:prstGeom>
        </p:spPr>
        <p:txBody>
          <a:bodyPr>
            <a:spAutoFit/>
          </a:bodyPr>
          <a:lstStyle/>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وزارة التعليم العالي والبحث العلمي </a:t>
            </a:r>
          </a:p>
          <a:p>
            <a:pPr algn="ctr"/>
            <a:r>
              <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rPr>
              <a:t>جامعة ديالى </a:t>
            </a:r>
          </a:p>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كلية التربية للعلوم الصرفة / قسم الحاسبات</a:t>
            </a:r>
            <a:endParaRPr lang="en-US" sz="2000" dirty="0" smtClean="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42228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79401" y="145024"/>
            <a:ext cx="11616266" cy="5555367"/>
          </a:xfrm>
          <a:prstGeom prst="rect">
            <a:avLst/>
          </a:prstGeom>
        </p:spPr>
        <p:txBody>
          <a:bodyPr wrap="square">
            <a:spAutoFit/>
          </a:bodyPr>
          <a:lstStyle/>
          <a:p>
            <a:pPr algn="just">
              <a:lnSpc>
                <a:spcPct val="200000"/>
              </a:lnSpc>
            </a:pPr>
            <a:r>
              <a:rPr lang="ar-SA" sz="2000" b="1" dirty="0" smtClean="0">
                <a:solidFill>
                  <a:srgbClr val="C00000"/>
                </a:solidFill>
                <a:effectLst/>
                <a:latin typeface="Times New Roman" panose="02020603050405020304" pitchFamily="18" charset="0"/>
                <a:ea typeface="Times New Roman" panose="02020603050405020304" pitchFamily="18" charset="0"/>
                <a:cs typeface="Simplified Arabic" panose="02020603050405020304" pitchFamily="18" charset="-78"/>
              </a:rPr>
              <a:t>عمليات الإدارة الصفية:</a:t>
            </a:r>
            <a:endParaRPr lang="en-US" sz="2000" dirty="0" smtClean="0">
              <a:solidFill>
                <a:srgbClr val="C00000"/>
              </a:solidFill>
              <a:effectLst/>
              <a:latin typeface="Times New Roman" panose="02020603050405020304" pitchFamily="18" charset="0"/>
              <a:ea typeface="Times New Roman" panose="02020603050405020304" pitchFamily="18" charset="0"/>
            </a:endParaRPr>
          </a:p>
          <a:p>
            <a:pPr marL="342900" lvl="0" indent="-342900" algn="just">
              <a:lnSpc>
                <a:spcPct val="200000"/>
              </a:lnSpc>
              <a:buFont typeface="+mj-lt"/>
              <a:buAutoNum type="arabicPeriod"/>
            </a:pPr>
            <a:r>
              <a:rPr lang="ar-SA" sz="2000" dirty="0" smtClean="0">
                <a:effectLst/>
                <a:latin typeface="Calibri" panose="020F0502020204030204" pitchFamily="34" charset="0"/>
                <a:ea typeface="Times New Roman" panose="02020603050405020304" pitchFamily="18" charset="0"/>
                <a:cs typeface="Simplified Arabic" panose="02020603050405020304" pitchFamily="18" charset="-78"/>
              </a:rPr>
              <a:t>التخطيط للعمل في الصف</a:t>
            </a:r>
            <a:r>
              <a:rPr lang="en-US" sz="2000" dirty="0" smtClean="0">
                <a:effectLst/>
                <a:latin typeface="Simplified Arabic" panose="02020603050405020304" pitchFamily="18" charset="-78"/>
                <a:ea typeface="Times New Roman" panose="02020603050405020304" pitchFamily="18" charset="0"/>
                <a:cs typeface="Arial" panose="020B0604020202020204" pitchFamily="34" charset="0"/>
              </a:rPr>
              <a:t>:  </a:t>
            </a:r>
            <a:r>
              <a:rPr lang="ar-SA" sz="2000" dirty="0">
                <a:latin typeface="Simplified Arabic" panose="02020603050405020304" pitchFamily="18" charset="-78"/>
                <a:ea typeface="Times New Roman" panose="02020603050405020304" pitchFamily="18" charset="0"/>
              </a:rPr>
              <a:t>يضم</a:t>
            </a:r>
            <a:r>
              <a:rPr lang="ar-SA" sz="2000" dirty="0" smtClean="0">
                <a:effectLst/>
                <a:latin typeface="Calibri" panose="020F0502020204030204" pitchFamily="34" charset="0"/>
                <a:ea typeface="Times New Roman" panose="02020603050405020304" pitchFamily="18" charset="0"/>
                <a:cs typeface="Simplified Arabic" panose="02020603050405020304" pitchFamily="18" charset="-78"/>
              </a:rPr>
              <a:t> تحديد الأهداف التعليمية التي يسعى المعلم إليها، توزيع المادة الدراسية على العام الدراسي مع مراعاة العطل، ثم تحديد طرائق وأساليب التدريس والأنشطة المناسبة للمواقف التعليمية مع مراعاة الفروق الفردية بين الطلبة، ثم تحديد وسائل التعليم، وتحديد أساليب التقويم.</a:t>
            </a:r>
            <a:endParaRPr lang="en-US" sz="2000"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200000"/>
              </a:lnSpc>
              <a:buFont typeface="+mj-lt"/>
              <a:buAutoNum type="arabicPeriod"/>
            </a:pPr>
            <a:r>
              <a:rPr lang="ar-SA" sz="2000" dirty="0" smtClean="0">
                <a:effectLst/>
                <a:latin typeface="Calibri" panose="020F0502020204030204" pitchFamily="34" charset="0"/>
                <a:ea typeface="Times New Roman" panose="02020603050405020304" pitchFamily="18" charset="0"/>
                <a:cs typeface="Simplified Arabic" panose="02020603050405020304" pitchFamily="18" charset="-78"/>
              </a:rPr>
              <a:t>التنظيم داخل الصف</a:t>
            </a:r>
            <a:r>
              <a:rPr lang="en-US" sz="2000" dirty="0" smtClean="0">
                <a:effectLst/>
                <a:latin typeface="Simplified Arabic" panose="02020603050405020304" pitchFamily="18" charset="-78"/>
                <a:ea typeface="Times New Roman" panose="02020603050405020304" pitchFamily="18" charset="0"/>
                <a:cs typeface="Arial" panose="020B0604020202020204" pitchFamily="34" charset="0"/>
              </a:rPr>
              <a:t>: </a:t>
            </a:r>
            <a:r>
              <a:rPr lang="ar-SA" sz="2000" dirty="0" smtClean="0">
                <a:effectLst/>
                <a:latin typeface="Calibri" panose="020F0502020204030204" pitchFamily="34" charset="0"/>
                <a:ea typeface="Times New Roman" panose="02020603050405020304" pitchFamily="18" charset="0"/>
                <a:cs typeface="Simplified Arabic" panose="02020603050405020304" pitchFamily="18" charset="-78"/>
              </a:rPr>
              <a:t>يشمل تحديد الوقت اللازم للأنشطة المختلفة على مدار اليوم المدرسي مع مراعاة الإمكانات المادية والبشرية المتاحة وتوزيع زمن كل حصة، وتنظيم التلاميذ داخل الصف في مجموعات عمل أو في شكل مجموعة للحوار والمناقشة، او توزيعهم في مجموعات متجانسة أو غير متجانسة فضلاً عن تنظيم غرفة الصف وتوفير الوسائل التعليمية ووضعها في المكان المناسب.</a:t>
            </a:r>
            <a:endParaRPr lang="en-US" sz="2000"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200000"/>
              </a:lnSpc>
              <a:buFont typeface="+mj-lt"/>
              <a:buAutoNum type="arabicPeriod"/>
            </a:pPr>
            <a:r>
              <a:rPr lang="ar-SA" sz="2000" dirty="0" smtClean="0">
                <a:effectLst/>
                <a:latin typeface="Calibri" panose="020F0502020204030204" pitchFamily="34" charset="0"/>
                <a:ea typeface="Times New Roman" panose="02020603050405020304" pitchFamily="18" charset="0"/>
                <a:cs typeface="Simplified Arabic" panose="02020603050405020304" pitchFamily="18" charset="-78"/>
              </a:rPr>
              <a:t>توجيه المعلم لتلاميذه</a:t>
            </a:r>
            <a:r>
              <a:rPr lang="en-US" sz="2000" dirty="0" smtClean="0">
                <a:effectLst/>
                <a:latin typeface="Simplified Arabic" panose="02020603050405020304" pitchFamily="18" charset="-78"/>
                <a:ea typeface="Times New Roman" panose="02020603050405020304" pitchFamily="18" charset="0"/>
                <a:cs typeface="Arial" panose="020B0604020202020204" pitchFamily="34" charset="0"/>
              </a:rPr>
              <a:t>: </a:t>
            </a:r>
            <a:r>
              <a:rPr lang="ar-SA" sz="2000" dirty="0" smtClean="0">
                <a:effectLst/>
                <a:latin typeface="Calibri" panose="020F0502020204030204" pitchFamily="34" charset="0"/>
                <a:ea typeface="Times New Roman" panose="02020603050405020304" pitchFamily="18" charset="0"/>
                <a:cs typeface="Simplified Arabic" panose="02020603050405020304" pitchFamily="18" charset="-78"/>
              </a:rPr>
              <a:t>ويتم ذلك من خلال إعطائهم معلومات تساعدهم على معرفة قدراتهم واستعداداتهم وميولهم والمشكلات التي تواجههم، ومعرفة البيئة المحيطة وامكاناتها ومحدداتها ليتمكنوا من استغلال قدراتهم بالشكل الأمثل.</a:t>
            </a:r>
            <a:endParaRPr lang="en-US" sz="2000" dirty="0" smtClean="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187101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06400" y="385453"/>
            <a:ext cx="11556999" cy="3785652"/>
          </a:xfrm>
          <a:prstGeom prst="rect">
            <a:avLst/>
          </a:prstGeom>
        </p:spPr>
        <p:txBody>
          <a:bodyPr wrap="square">
            <a:spAutoFit/>
          </a:bodyPr>
          <a:lstStyle/>
          <a:p>
            <a:pPr lvl="0" algn="just">
              <a:lnSpc>
                <a:spcPct val="200000"/>
              </a:lnSpc>
            </a:pPr>
            <a:r>
              <a:rPr lang="ar-SA" sz="2000" dirty="0" smtClean="0">
                <a:solidFill>
                  <a:prstClr val="black"/>
                </a:solidFill>
                <a:latin typeface="Calibri" panose="020F0502020204030204" pitchFamily="34" charset="0"/>
                <a:ea typeface="Times New Roman" panose="02020603050405020304" pitchFamily="18" charset="0"/>
                <a:cs typeface="Simplified Arabic" panose="02020603050405020304" pitchFamily="18" charset="-78"/>
              </a:rPr>
              <a:t>4.اتصال </a:t>
            </a:r>
            <a:r>
              <a:rPr lang="ar-SA" sz="2000" dirty="0">
                <a:solidFill>
                  <a:prstClr val="black"/>
                </a:solidFill>
                <a:latin typeface="Calibri" panose="020F0502020204030204" pitchFamily="34" charset="0"/>
                <a:ea typeface="Times New Roman" panose="02020603050405020304" pitchFamily="18" charset="0"/>
                <a:cs typeface="Simplified Arabic" panose="02020603050405020304" pitchFamily="18" charset="-78"/>
              </a:rPr>
              <a:t>المعلم وتفاعله مع تلاميذه، وهو على نوعين:</a:t>
            </a:r>
            <a:endParaRPr lang="en-US" sz="2000" dirty="0">
              <a:solidFill>
                <a:prstClr val="black"/>
              </a:solidFill>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200000"/>
              </a:lnSpc>
              <a:buFont typeface="+mj-cs"/>
              <a:buAutoNum type="arabic1Minus"/>
            </a:pPr>
            <a:r>
              <a:rPr lang="ar-SA" sz="2000" dirty="0">
                <a:solidFill>
                  <a:srgbClr val="FF0000"/>
                </a:solidFill>
                <a:latin typeface="Calibri" panose="020F0502020204030204" pitchFamily="34" charset="0"/>
                <a:ea typeface="Times New Roman" panose="02020603050405020304" pitchFamily="18" charset="0"/>
                <a:cs typeface="Simplified Arabic" panose="02020603050405020304" pitchFamily="18" charset="-78"/>
              </a:rPr>
              <a:t>تفاعل لفظي</a:t>
            </a:r>
            <a:r>
              <a:rPr lang="en-US" sz="2000" dirty="0">
                <a:solidFill>
                  <a:prstClr val="black"/>
                </a:solidFill>
                <a:latin typeface="Simplified Arabic" panose="02020603050405020304" pitchFamily="18" charset="-78"/>
                <a:ea typeface="Times New Roman" panose="02020603050405020304" pitchFamily="18" charset="0"/>
                <a:cs typeface="Arial" panose="020B0604020202020204" pitchFamily="34" charset="0"/>
              </a:rPr>
              <a:t>: </a:t>
            </a:r>
            <a:r>
              <a:rPr lang="ar-SA" sz="2000" dirty="0">
                <a:solidFill>
                  <a:prstClr val="black"/>
                </a:solidFill>
                <a:latin typeface="Calibri" panose="020F0502020204030204" pitchFamily="34" charset="0"/>
                <a:ea typeface="Times New Roman" panose="02020603050405020304" pitchFamily="18" charset="0"/>
                <a:cs typeface="Simplified Arabic" panose="02020603050405020304" pitchFamily="18" charset="-78"/>
              </a:rPr>
              <a:t>يستخدم فيه المعلم الكلام وسيلة للاتصال، ويعبر عنه بالمدح والذم والتشجيع والتوبيخ</a:t>
            </a:r>
            <a:r>
              <a:rPr lang="en-US" sz="2000" dirty="0">
                <a:solidFill>
                  <a:prstClr val="black"/>
                </a:solidFill>
                <a:latin typeface="Simplified Arabic" panose="02020603050405020304" pitchFamily="18" charset="-78"/>
                <a:ea typeface="Times New Roman" panose="02020603050405020304" pitchFamily="18" charset="0"/>
                <a:cs typeface="Arial" panose="020B0604020202020204" pitchFamily="34" charset="0"/>
              </a:rPr>
              <a:t>.</a:t>
            </a:r>
            <a:endParaRPr lang="en-US" sz="2000" dirty="0">
              <a:solidFill>
                <a:prstClr val="black"/>
              </a:solidFill>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200000"/>
              </a:lnSpc>
              <a:buFont typeface="+mj-cs"/>
              <a:buAutoNum type="arabic1Minus"/>
            </a:pPr>
            <a:r>
              <a:rPr lang="ar-SA" sz="2000" dirty="0">
                <a:solidFill>
                  <a:srgbClr val="0070C0"/>
                </a:solidFill>
                <a:latin typeface="Calibri" panose="020F0502020204030204" pitchFamily="34" charset="0"/>
                <a:ea typeface="Times New Roman" panose="02020603050405020304" pitchFamily="18" charset="0"/>
                <a:cs typeface="Simplified Arabic" panose="02020603050405020304" pitchFamily="18" charset="-78"/>
              </a:rPr>
              <a:t>وتفاعل غير لفظي</a:t>
            </a:r>
            <a:r>
              <a:rPr lang="en-US" sz="2000" dirty="0">
                <a:solidFill>
                  <a:prstClr val="black"/>
                </a:solidFill>
                <a:latin typeface="Simplified Arabic" panose="02020603050405020304" pitchFamily="18" charset="-78"/>
                <a:ea typeface="Times New Roman" panose="02020603050405020304" pitchFamily="18" charset="0"/>
                <a:cs typeface="Arial" panose="020B0604020202020204" pitchFamily="34" charset="0"/>
              </a:rPr>
              <a:t>: </a:t>
            </a:r>
            <a:r>
              <a:rPr lang="ar-SA" sz="2000" dirty="0">
                <a:solidFill>
                  <a:prstClr val="black"/>
                </a:solidFill>
                <a:latin typeface="Calibri" panose="020F0502020204030204" pitchFamily="34" charset="0"/>
                <a:ea typeface="Times New Roman" panose="02020603050405020304" pitchFamily="18" charset="0"/>
                <a:cs typeface="Simplified Arabic" panose="02020603050405020304" pitchFamily="18" charset="-78"/>
              </a:rPr>
              <a:t>لا يستخدم فيه المعلم الكلام، ويعبر عنه بلغة الجسد وتتعلق بالمظهر والحركات والايماءات مثل نظرة العيون وتعابير الوجه، ويتم الاتصال من خلال عدة عناصر هي</a:t>
            </a:r>
            <a:r>
              <a:rPr lang="en-US" sz="2000" dirty="0">
                <a:solidFill>
                  <a:prstClr val="black"/>
                </a:solidFill>
                <a:latin typeface="Simplified Arabic" panose="02020603050405020304" pitchFamily="18" charset="-78"/>
                <a:ea typeface="Times New Roman" panose="02020603050405020304" pitchFamily="18" charset="0"/>
                <a:cs typeface="Arial" panose="020B0604020202020204" pitchFamily="34" charset="0"/>
              </a:rPr>
              <a:t>: </a:t>
            </a:r>
            <a:r>
              <a:rPr lang="ar-SA" sz="2000" dirty="0">
                <a:solidFill>
                  <a:prstClr val="black"/>
                </a:solidFill>
                <a:latin typeface="Calibri" panose="020F0502020204030204" pitchFamily="34" charset="0"/>
                <a:ea typeface="Times New Roman" panose="02020603050405020304" pitchFamily="18" charset="0"/>
                <a:cs typeface="Simplified Arabic" panose="02020603050405020304" pitchFamily="18" charset="-78"/>
              </a:rPr>
              <a:t>المرسل والمستقبل والرسالة والتغذية الراجعة وقناة الاتصال وبيئة الاتصال.</a:t>
            </a:r>
            <a:endParaRPr lang="en-US" sz="2000" dirty="0">
              <a:solidFill>
                <a:prstClr val="black"/>
              </a:solidFill>
              <a:latin typeface="Calibri" panose="020F0502020204030204" pitchFamily="34" charset="0"/>
              <a:ea typeface="Times New Roman" panose="02020603050405020304" pitchFamily="18" charset="0"/>
              <a:cs typeface="Arial" panose="020B0604020202020204" pitchFamily="34" charset="0"/>
            </a:endParaRPr>
          </a:p>
          <a:p>
            <a:pPr lvl="0" algn="just">
              <a:lnSpc>
                <a:spcPct val="200000"/>
              </a:lnSpc>
            </a:pPr>
            <a:r>
              <a:rPr lang="ar-SA" sz="2000" dirty="0">
                <a:solidFill>
                  <a:prstClr val="black"/>
                </a:solidFill>
                <a:latin typeface="Calibri" panose="020F0502020204030204" pitchFamily="34" charset="0"/>
                <a:ea typeface="Times New Roman" panose="02020603050405020304" pitchFamily="18" charset="0"/>
                <a:cs typeface="Simplified Arabic" panose="02020603050405020304" pitchFamily="18" charset="-78"/>
              </a:rPr>
              <a:t>5.تقويم الجهود التربوية والتعليمية التي تبذل لتحقيق الأهداف المنشودة</a:t>
            </a:r>
            <a:r>
              <a:rPr lang="en-US" sz="2000" dirty="0">
                <a:solidFill>
                  <a:prstClr val="black"/>
                </a:solidFill>
                <a:latin typeface="Simplified Arabic" panose="02020603050405020304" pitchFamily="18" charset="-78"/>
                <a:ea typeface="Times New Roman" panose="02020603050405020304" pitchFamily="18" charset="0"/>
                <a:cs typeface="Arial" panose="020B0604020202020204" pitchFamily="34" charset="0"/>
              </a:rPr>
              <a:t>: </a:t>
            </a:r>
            <a:r>
              <a:rPr lang="ar-SA" sz="2000" dirty="0">
                <a:solidFill>
                  <a:prstClr val="black"/>
                </a:solidFill>
                <a:latin typeface="Calibri" panose="020F0502020204030204" pitchFamily="34" charset="0"/>
                <a:ea typeface="Times New Roman" panose="02020603050405020304" pitchFamily="18" charset="0"/>
                <a:cs typeface="Simplified Arabic" panose="02020603050405020304" pitchFamily="18" charset="-78"/>
              </a:rPr>
              <a:t>ويتصف بالاستمرار وذلك بهدف، التعرف على مدى النجاح الذي تحقق ومدى القرب والبعد عن الأهداف المحددة بغية التطوير والتحسين</a:t>
            </a:r>
            <a:endParaRPr lang="en-US" sz="2000" dirty="0">
              <a:solidFill>
                <a:prstClr val="black"/>
              </a:solidFill>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26621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60717" y="321102"/>
            <a:ext cx="11318016" cy="1438855"/>
          </a:xfrm>
          <a:prstGeom prst="rect">
            <a:avLst/>
          </a:prstGeom>
        </p:spPr>
        <p:txBody>
          <a:bodyPr wrap="square">
            <a:spAutoFit/>
          </a:bodyPr>
          <a:lstStyle/>
          <a:p>
            <a:pPr algn="just">
              <a:lnSpc>
                <a:spcPct val="150000"/>
              </a:lnSpc>
            </a:pPr>
            <a:r>
              <a:rPr lang="ar-SA" sz="2000" b="1" dirty="0" smtClean="0">
                <a:solidFill>
                  <a:srgbClr val="C00000"/>
                </a:solidFill>
                <a:effectLst/>
                <a:latin typeface="Times New Roman" panose="02020603050405020304" pitchFamily="18" charset="0"/>
                <a:ea typeface="Calibri" panose="020F0502020204030204" pitchFamily="34" charset="0"/>
                <a:cs typeface="Simplified Arabic" panose="02020603050405020304" pitchFamily="18" charset="-78"/>
              </a:rPr>
              <a:t>عناصر عملية الاتصال:</a:t>
            </a:r>
            <a:endParaRPr lang="en-US" sz="2000" dirty="0" smtClean="0">
              <a:solidFill>
                <a:srgbClr val="C00000"/>
              </a:solidFill>
              <a:effectLst/>
              <a:latin typeface="Times New Roman" panose="02020603050405020304" pitchFamily="18" charset="0"/>
              <a:ea typeface="Times New Roman" panose="02020603050405020304" pitchFamily="18" charset="0"/>
            </a:endParaRPr>
          </a:p>
          <a:p>
            <a:pPr algn="just">
              <a:lnSpc>
                <a:spcPct val="150000"/>
              </a:lnSpc>
            </a:pPr>
            <a:r>
              <a:rPr lang="ar-SA" sz="2000" dirty="0" smtClean="0">
                <a:effectLst/>
                <a:latin typeface="Times New Roman" panose="02020603050405020304" pitchFamily="18" charset="0"/>
                <a:ea typeface="Calibri" panose="020F0502020204030204" pitchFamily="34" charset="0"/>
                <a:cs typeface="Simplified Arabic" panose="02020603050405020304" pitchFamily="18" charset="-78"/>
              </a:rPr>
              <a:t>مهما تعددت أشكال عمليات الاتصال وإمكاناتها ومجالاتها، نجد أن عناصر تكاد تكون ثابتة  شكل (1) يبين عناصر الاتصال التعليمي ، وهذه العناصر هي :</a:t>
            </a:r>
            <a:endParaRPr lang="en-US" sz="2000" dirty="0">
              <a:effectLst/>
              <a:latin typeface="Times New Roman" panose="02020603050405020304" pitchFamily="18" charset="0"/>
              <a:ea typeface="Times New Roman" panose="02020603050405020304" pitchFamily="18" charset="0"/>
            </a:endParaRPr>
          </a:p>
        </p:txBody>
      </p:sp>
      <p:sp>
        <p:nvSpPr>
          <p:cNvPr id="6" name="مستطيل 5"/>
          <p:cNvSpPr/>
          <p:nvPr/>
        </p:nvSpPr>
        <p:spPr>
          <a:xfrm>
            <a:off x="3775532" y="2047711"/>
            <a:ext cx="5276850" cy="2952750"/>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1" fromWordArt="0" anchor="ctr" anchorCtr="0" forceAA="0" compatLnSpc="1">
            <a:prstTxWarp prst="textNoShape">
              <a:avLst/>
            </a:prstTxWarp>
            <a:noAutofit/>
          </a:bodyPr>
          <a:lstStyle/>
          <a:p>
            <a:pPr algn="ctr">
              <a:spcAft>
                <a:spcPts val="0"/>
              </a:spcAft>
            </a:pPr>
            <a:r>
              <a:rPr lang="en-US" sz="1200">
                <a:effectLst/>
                <a:latin typeface="Times New Roman" panose="02020603050405020304" pitchFamily="18" charset="0"/>
                <a:ea typeface="Times New Roman" panose="02020603050405020304" pitchFamily="18" charset="0"/>
              </a:rPr>
              <a:t> </a:t>
            </a:r>
          </a:p>
        </p:txBody>
      </p:sp>
      <p:sp>
        <p:nvSpPr>
          <p:cNvPr id="7" name="شكل بيضاوي 35"/>
          <p:cNvSpPr>
            <a:spLocks noChangeArrowheads="1"/>
          </p:cNvSpPr>
          <p:nvPr/>
        </p:nvSpPr>
        <p:spPr bwMode="auto">
          <a:xfrm>
            <a:off x="7983697" y="3135859"/>
            <a:ext cx="827087" cy="719138"/>
          </a:xfrm>
          <a:prstGeom prst="ellipse">
            <a:avLst/>
          </a:prstGeom>
          <a:solidFill>
            <a:srgbClr val="FFFFFF"/>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المرسل</a:t>
            </a:r>
            <a:endParaRPr kumimoji="0" lang="en-US" altLang="ar-IQ" sz="1800" b="0" i="0" u="none" strike="noStrike" cap="none" normalizeH="0" baseline="0" smtClean="0">
              <a:ln>
                <a:noFill/>
              </a:ln>
              <a:solidFill>
                <a:schemeClr val="tx1"/>
              </a:solidFill>
              <a:effectLst/>
              <a:latin typeface="Arial" panose="020B0604020202020204" pitchFamily="34" charset="0"/>
            </a:endParaRPr>
          </a:p>
        </p:txBody>
      </p:sp>
      <p:sp>
        <p:nvSpPr>
          <p:cNvPr id="8" name="شكل بيضاوي 38"/>
          <p:cNvSpPr>
            <a:spLocks noChangeArrowheads="1"/>
          </p:cNvSpPr>
          <p:nvPr/>
        </p:nvSpPr>
        <p:spPr bwMode="auto">
          <a:xfrm>
            <a:off x="3938237" y="3135859"/>
            <a:ext cx="893763" cy="719138"/>
          </a:xfrm>
          <a:prstGeom prst="ellipse">
            <a:avLst/>
          </a:prstGeom>
          <a:solidFill>
            <a:srgbClr val="FFFFFF"/>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المستقبل</a:t>
            </a:r>
            <a:endParaRPr kumimoji="0" lang="en-US" altLang="ar-IQ" sz="1800" b="0" i="0" u="none" strike="noStrike" cap="none" normalizeH="0" baseline="0" smtClean="0">
              <a:ln>
                <a:noFill/>
              </a:ln>
              <a:solidFill>
                <a:schemeClr val="tx1"/>
              </a:solidFill>
              <a:effectLst/>
              <a:latin typeface="Arial" panose="020B0604020202020204" pitchFamily="34" charset="0"/>
            </a:endParaRPr>
          </a:p>
        </p:txBody>
      </p:sp>
      <p:cxnSp>
        <p:nvCxnSpPr>
          <p:cNvPr id="9" name="رابط كسهم مستقيم 8"/>
          <p:cNvCxnSpPr/>
          <p:nvPr/>
        </p:nvCxnSpPr>
        <p:spPr>
          <a:xfrm flipH="1">
            <a:off x="4909328" y="3505036"/>
            <a:ext cx="467995" cy="0"/>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cxnSp>
        <p:nvCxnSpPr>
          <p:cNvPr id="10" name="رابط كسهم مستقيم 9"/>
          <p:cNvCxnSpPr/>
          <p:nvPr/>
        </p:nvCxnSpPr>
        <p:spPr>
          <a:xfrm flipH="1">
            <a:off x="7459488" y="3524086"/>
            <a:ext cx="467995" cy="0"/>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sp>
        <p:nvSpPr>
          <p:cNvPr id="11" name="مستطيل 37"/>
          <p:cNvSpPr>
            <a:spLocks noChangeArrowheads="1"/>
          </p:cNvSpPr>
          <p:nvPr/>
        </p:nvSpPr>
        <p:spPr bwMode="auto">
          <a:xfrm>
            <a:off x="5343414" y="3322205"/>
            <a:ext cx="809625" cy="438150"/>
          </a:xfrm>
          <a:prstGeom prst="rect">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قناة الاتصال (الوسيلة</a:t>
            </a:r>
            <a:r>
              <a:rPr kumimoji="0" lang="en-US" altLang="ar-IQ"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a:t>
            </a:r>
            <a:endParaRPr kumimoji="0" lang="en-US" altLang="ar-IQ" sz="1800" b="0" i="0" u="none" strike="noStrike" cap="none" normalizeH="0" baseline="0" smtClean="0">
              <a:ln>
                <a:noFill/>
              </a:ln>
              <a:solidFill>
                <a:schemeClr val="tx1"/>
              </a:solidFill>
              <a:effectLst/>
              <a:latin typeface="Arial" panose="020B0604020202020204" pitchFamily="34" charset="0"/>
            </a:endParaRPr>
          </a:p>
        </p:txBody>
      </p:sp>
      <p:sp>
        <p:nvSpPr>
          <p:cNvPr id="12" name="مستطيل 36"/>
          <p:cNvSpPr>
            <a:spLocks noChangeArrowheads="1"/>
          </p:cNvSpPr>
          <p:nvPr/>
        </p:nvSpPr>
        <p:spPr bwMode="auto">
          <a:xfrm>
            <a:off x="6649863" y="3322205"/>
            <a:ext cx="809625" cy="438150"/>
          </a:xfrm>
          <a:prstGeom prst="rect">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الرسالة</a:t>
            </a:r>
            <a:endParaRPr kumimoji="0" lang="en-US" altLang="ar-IQ" sz="1800" b="0" i="0" u="none" strike="noStrike" cap="none" normalizeH="0" baseline="0" smtClean="0">
              <a:ln>
                <a:noFill/>
              </a:ln>
              <a:solidFill>
                <a:schemeClr val="tx1"/>
              </a:solidFill>
              <a:effectLst/>
              <a:latin typeface="Arial" panose="020B0604020202020204" pitchFamily="34" charset="0"/>
            </a:endParaRPr>
          </a:p>
        </p:txBody>
      </p:sp>
      <p:cxnSp>
        <p:nvCxnSpPr>
          <p:cNvPr id="13" name="رابط كسهم مستقيم 12"/>
          <p:cNvCxnSpPr/>
          <p:nvPr/>
        </p:nvCxnSpPr>
        <p:spPr>
          <a:xfrm flipH="1">
            <a:off x="6183138" y="3524086"/>
            <a:ext cx="467995" cy="0"/>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sp>
        <p:nvSpPr>
          <p:cNvPr id="14" name="سهم منحني إلى الأعلى 13"/>
          <p:cNvSpPr/>
          <p:nvPr/>
        </p:nvSpPr>
        <p:spPr>
          <a:xfrm>
            <a:off x="4558665" y="3856864"/>
            <a:ext cx="3838575" cy="701675"/>
          </a:xfrm>
          <a:prstGeom prst="curvedUpArrow">
            <a:avLst>
              <a:gd name="adj1" fmla="val 17668"/>
              <a:gd name="adj2" fmla="val 51292"/>
              <a:gd name="adj3" fmla="val 37820"/>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1" fromWordArt="0" anchor="ctr" anchorCtr="0" forceAA="0" compatLnSpc="1">
            <a:prstTxWarp prst="textNoShape">
              <a:avLst/>
            </a:prstTxWarp>
            <a:noAutofit/>
          </a:bodyPr>
          <a:lstStyle/>
          <a:p>
            <a:endParaRPr lang="ar-SA"/>
          </a:p>
        </p:txBody>
      </p:sp>
      <p:sp>
        <p:nvSpPr>
          <p:cNvPr id="15" name="مستطيل 45"/>
          <p:cNvSpPr>
            <a:spLocks noChangeArrowheads="1"/>
          </p:cNvSpPr>
          <p:nvPr/>
        </p:nvSpPr>
        <p:spPr bwMode="auto">
          <a:xfrm>
            <a:off x="5665560" y="4630848"/>
            <a:ext cx="1495425" cy="276225"/>
          </a:xfrm>
          <a:prstGeom prst="flowChartTerminator">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إجابات المتعلمين</a:t>
            </a:r>
            <a:endParaRPr kumimoji="0" lang="en-US" altLang="ar-IQ" sz="1800" b="0" i="0" u="none" strike="noStrike" cap="none" normalizeH="0" baseline="0" dirty="0" smtClean="0">
              <a:ln>
                <a:noFill/>
              </a:ln>
              <a:solidFill>
                <a:schemeClr val="tx1"/>
              </a:solidFill>
              <a:effectLst/>
              <a:latin typeface="Arial" panose="020B0604020202020204" pitchFamily="34" charset="0"/>
            </a:endParaRPr>
          </a:p>
        </p:txBody>
      </p:sp>
      <p:sp>
        <p:nvSpPr>
          <p:cNvPr id="16" name="مربع نص 33"/>
          <p:cNvSpPr txBox="1">
            <a:spLocks noChangeArrowheads="1"/>
          </p:cNvSpPr>
          <p:nvPr/>
        </p:nvSpPr>
        <p:spPr bwMode="auto">
          <a:xfrm>
            <a:off x="7993707" y="4723684"/>
            <a:ext cx="1038225" cy="276225"/>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بيئة الاتصال</a:t>
            </a:r>
            <a:endParaRPr kumimoji="0" lang="en-US" altLang="ar-IQ" sz="1800" b="0" i="0" u="none" strike="noStrike" cap="none" normalizeH="0" baseline="0" smtClean="0">
              <a:ln>
                <a:noFill/>
              </a:ln>
              <a:solidFill>
                <a:schemeClr val="tx1"/>
              </a:solidFill>
              <a:effectLst/>
              <a:latin typeface="Arial" panose="020B0604020202020204" pitchFamily="34" charset="0"/>
            </a:endParaRPr>
          </a:p>
        </p:txBody>
      </p:sp>
      <p:sp>
        <p:nvSpPr>
          <p:cNvPr id="17" name="مربع نص 43"/>
          <p:cNvSpPr txBox="1">
            <a:spLocks noChangeArrowheads="1"/>
          </p:cNvSpPr>
          <p:nvPr/>
        </p:nvSpPr>
        <p:spPr bwMode="auto">
          <a:xfrm>
            <a:off x="3775531" y="2065522"/>
            <a:ext cx="1038225" cy="276225"/>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بيئة الاتصال</a:t>
            </a:r>
            <a:endParaRPr kumimoji="0" lang="en-US" altLang="ar-IQ" sz="1800" b="0" i="0" u="none" strike="noStrike" cap="none" normalizeH="0" baseline="0" smtClean="0">
              <a:ln>
                <a:noFill/>
              </a:ln>
              <a:solidFill>
                <a:schemeClr val="tx1"/>
              </a:solidFill>
              <a:effectLst/>
              <a:latin typeface="Arial" panose="020B0604020202020204" pitchFamily="34" charset="0"/>
            </a:endParaRPr>
          </a:p>
        </p:txBody>
      </p:sp>
      <p:sp>
        <p:nvSpPr>
          <p:cNvPr id="18" name="مربع نص 32"/>
          <p:cNvSpPr txBox="1">
            <a:spLocks noChangeArrowheads="1"/>
          </p:cNvSpPr>
          <p:nvPr/>
        </p:nvSpPr>
        <p:spPr bwMode="auto">
          <a:xfrm>
            <a:off x="3793775" y="4708180"/>
            <a:ext cx="1038225" cy="276225"/>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بيئة الاتصال</a:t>
            </a:r>
            <a:endParaRPr kumimoji="0" lang="en-US" altLang="ar-IQ" sz="1800" b="0" i="0" u="none" strike="noStrike" cap="none" normalizeH="0" baseline="0" smtClean="0">
              <a:ln>
                <a:noFill/>
              </a:ln>
              <a:solidFill>
                <a:schemeClr val="tx1"/>
              </a:solidFill>
              <a:effectLst/>
              <a:latin typeface="Arial" panose="020B0604020202020204" pitchFamily="34" charset="0"/>
            </a:endParaRPr>
          </a:p>
        </p:txBody>
      </p:sp>
      <p:sp>
        <p:nvSpPr>
          <p:cNvPr id="19" name="مربع نص 44"/>
          <p:cNvSpPr txBox="1">
            <a:spLocks noChangeArrowheads="1"/>
          </p:cNvSpPr>
          <p:nvPr/>
        </p:nvSpPr>
        <p:spPr bwMode="auto">
          <a:xfrm>
            <a:off x="8012790" y="2065523"/>
            <a:ext cx="1038225" cy="276225"/>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بيئة الاتصال</a:t>
            </a:r>
            <a:endParaRPr kumimoji="0" lang="en-US" altLang="ar-IQ" sz="1800" b="0" i="0" u="none" strike="noStrike" cap="none" normalizeH="0" baseline="0" smtClean="0">
              <a:ln>
                <a:noFill/>
              </a:ln>
              <a:solidFill>
                <a:schemeClr val="tx1"/>
              </a:solidFill>
              <a:effectLst/>
              <a:latin typeface="Arial" panose="020B0604020202020204" pitchFamily="34" charset="0"/>
            </a:endParaRPr>
          </a:p>
        </p:txBody>
      </p:sp>
      <p:sp>
        <p:nvSpPr>
          <p:cNvPr id="20" name="Rectangle 15"/>
          <p:cNvSpPr>
            <a:spLocks noChangeArrowheads="1"/>
          </p:cNvSpPr>
          <p:nvPr/>
        </p:nvSpPr>
        <p:spPr bwMode="auto">
          <a:xfrm>
            <a:off x="1752600" y="-87206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IQ"/>
          </a:p>
        </p:txBody>
      </p:sp>
      <p:sp>
        <p:nvSpPr>
          <p:cNvPr id="21" name="Rectangle 26"/>
          <p:cNvSpPr>
            <a:spLocks noChangeArrowheads="1"/>
          </p:cNvSpPr>
          <p:nvPr/>
        </p:nvSpPr>
        <p:spPr bwMode="auto">
          <a:xfrm>
            <a:off x="5432538" y="5090678"/>
            <a:ext cx="209082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IQ" sz="1400" b="1" i="0" u="none" strike="noStrike" cap="none" normalizeH="0" baseline="0" dirty="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IQ" sz="1400" b="1" i="0" u="none" strike="noStrike" cap="none" normalizeH="0" baseline="0" dirty="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شكل (1) عناصر عملية الاتصال</a:t>
            </a:r>
            <a:endParaRPr kumimoji="0" lang="en-US" altLang="ar-IQ" sz="1800" b="0" i="0" u="none" strike="noStrike" cap="none" normalizeH="0" baseline="0" dirty="0" smtClean="0">
              <a:ln>
                <a:noFill/>
              </a:ln>
              <a:solidFill>
                <a:schemeClr val="tx1"/>
              </a:solidFill>
              <a:effectLst/>
              <a:latin typeface="Arial" panose="020B0604020202020204" pitchFamily="34" charset="0"/>
            </a:endParaRPr>
          </a:p>
        </p:txBody>
      </p:sp>
      <p:sp>
        <p:nvSpPr>
          <p:cNvPr id="22" name="سهم منحني إلى الأعلى 21"/>
          <p:cNvSpPr/>
          <p:nvPr/>
        </p:nvSpPr>
        <p:spPr>
          <a:xfrm flipH="1" flipV="1">
            <a:off x="4453232" y="2455369"/>
            <a:ext cx="3762624" cy="700551"/>
          </a:xfrm>
          <a:prstGeom prst="curvedUpArrow">
            <a:avLst>
              <a:gd name="adj1" fmla="val 17668"/>
              <a:gd name="adj2" fmla="val 51292"/>
              <a:gd name="adj3" fmla="val 37820"/>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1" fromWordArt="0" anchor="ctr" anchorCtr="0" forceAA="0" compatLnSpc="1">
            <a:prstTxWarp prst="textNoShape">
              <a:avLst/>
            </a:prstTxWarp>
            <a:noAutofit/>
          </a:bodyPr>
          <a:lstStyle/>
          <a:p>
            <a:endParaRPr lang="ar-SA"/>
          </a:p>
        </p:txBody>
      </p:sp>
      <p:sp>
        <p:nvSpPr>
          <p:cNvPr id="23" name="مستطيل 45"/>
          <p:cNvSpPr>
            <a:spLocks noChangeArrowheads="1"/>
          </p:cNvSpPr>
          <p:nvPr/>
        </p:nvSpPr>
        <p:spPr bwMode="auto">
          <a:xfrm>
            <a:off x="5665560" y="2108638"/>
            <a:ext cx="1495425" cy="276225"/>
          </a:xfrm>
          <a:prstGeom prst="flowChartTerminator">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تغذية مرتدة</a:t>
            </a:r>
            <a:endParaRPr kumimoji="0" lang="en-US" altLang="ar-IQ"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04255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5"/>
          <p:cNvSpPr>
            <a:spLocks noChangeArrowheads="1"/>
          </p:cNvSpPr>
          <p:nvPr/>
        </p:nvSpPr>
        <p:spPr bwMode="auto">
          <a:xfrm>
            <a:off x="1752600" y="-87206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IQ"/>
          </a:p>
        </p:txBody>
      </p:sp>
      <p:sp>
        <p:nvSpPr>
          <p:cNvPr id="2" name="مستطيل 1"/>
          <p:cNvSpPr/>
          <p:nvPr/>
        </p:nvSpPr>
        <p:spPr>
          <a:xfrm>
            <a:off x="388189" y="366927"/>
            <a:ext cx="11438626" cy="6555641"/>
          </a:xfrm>
          <a:prstGeom prst="rect">
            <a:avLst/>
          </a:prstGeom>
        </p:spPr>
        <p:txBody>
          <a:bodyPr wrap="square">
            <a:spAutoFit/>
          </a:bodyPr>
          <a:lstStyle/>
          <a:p>
            <a:pPr algn="just">
              <a:lnSpc>
                <a:spcPct val="200000"/>
              </a:lnSpc>
            </a:pPr>
            <a:r>
              <a:rPr lang="ar-SA" sz="2000" b="1" dirty="0" smtClean="0">
                <a:solidFill>
                  <a:srgbClr val="0070C0"/>
                </a:solidFill>
                <a:effectLst/>
                <a:latin typeface="Times New Roman" panose="02020603050405020304" pitchFamily="18" charset="0"/>
                <a:ea typeface="Calibri" panose="020F0502020204030204" pitchFamily="34" charset="0"/>
                <a:cs typeface="Simplified Arabic" panose="02020603050405020304" pitchFamily="18" charset="-78"/>
              </a:rPr>
              <a:t>أولاً: المرســــــل:</a:t>
            </a:r>
            <a:endParaRPr lang="en-US" sz="2000" dirty="0" smtClean="0">
              <a:solidFill>
                <a:srgbClr val="0070C0"/>
              </a:solidFill>
              <a:effectLst/>
              <a:latin typeface="Times New Roman" panose="02020603050405020304" pitchFamily="18" charset="0"/>
              <a:ea typeface="Times New Roman" panose="02020603050405020304" pitchFamily="18" charset="0"/>
            </a:endParaRPr>
          </a:p>
          <a:p>
            <a:pPr algn="just">
              <a:lnSpc>
                <a:spcPct val="200000"/>
              </a:lnSpc>
            </a:pPr>
            <a:r>
              <a:rPr lang="ar-SA" sz="2000" dirty="0" smtClean="0">
                <a:effectLst/>
                <a:latin typeface="Times New Roman" panose="02020603050405020304" pitchFamily="18" charset="0"/>
                <a:ea typeface="Calibri" panose="020F0502020204030204" pitchFamily="34" charset="0"/>
                <a:cs typeface="Simplified Arabic" panose="02020603050405020304" pitchFamily="18" charset="-78"/>
              </a:rPr>
              <a:t>هو مصدر الرسالة الذي يصفها في إشارات أو حركات أو كلمات أو صور ينقلها للآخرين، ويكون الاتصال بين المعلم وبين المتعلم ممزوج بخبرة سابقة وخصائص إنسانية تؤثر على الرسالة والموقف التعليمي كاملاً ، وبذلك يمكن تعديل الرسالة، ويتم تعديل السلوك. </a:t>
            </a:r>
            <a:endParaRPr lang="en-US" sz="2000" dirty="0" smtClean="0">
              <a:effectLst/>
              <a:latin typeface="Times New Roman" panose="02020603050405020304" pitchFamily="18" charset="0"/>
              <a:ea typeface="Times New Roman" panose="02020603050405020304" pitchFamily="18" charset="0"/>
            </a:endParaRPr>
          </a:p>
          <a:p>
            <a:pPr algn="just">
              <a:lnSpc>
                <a:spcPct val="200000"/>
              </a:lnSpc>
            </a:pPr>
            <a:r>
              <a:rPr lang="ar-SA" sz="2000" b="1" dirty="0" smtClean="0">
                <a:solidFill>
                  <a:srgbClr val="0070C0"/>
                </a:solidFill>
                <a:effectLst/>
                <a:latin typeface="Times New Roman" panose="02020603050405020304" pitchFamily="18" charset="0"/>
                <a:ea typeface="Calibri" panose="020F0502020204030204" pitchFamily="34" charset="0"/>
                <a:cs typeface="Simplified Arabic" panose="02020603050405020304" pitchFamily="18" charset="-78"/>
              </a:rPr>
              <a:t>ثانياً: المستقبــــــل:</a:t>
            </a:r>
            <a:endParaRPr lang="en-US" sz="2000" dirty="0" smtClean="0">
              <a:solidFill>
                <a:srgbClr val="0070C0"/>
              </a:solidFill>
              <a:effectLst/>
              <a:latin typeface="Times New Roman" panose="02020603050405020304" pitchFamily="18" charset="0"/>
              <a:ea typeface="Times New Roman" panose="02020603050405020304" pitchFamily="18" charset="0"/>
            </a:endParaRPr>
          </a:p>
          <a:p>
            <a:pPr algn="just">
              <a:lnSpc>
                <a:spcPct val="150000"/>
              </a:lnSpc>
            </a:pPr>
            <a:r>
              <a:rPr lang="ar-SA" sz="2000" dirty="0" smtClean="0">
                <a:effectLst/>
                <a:latin typeface="Times New Roman" panose="02020603050405020304" pitchFamily="18" charset="0"/>
                <a:ea typeface="Calibri" panose="020F0502020204030204" pitchFamily="34" charset="0"/>
                <a:cs typeface="Simplified Arabic" panose="02020603050405020304" pitchFamily="18" charset="-78"/>
              </a:rPr>
              <a:t>هو الشخص أو الجهة الذي توجه إليه الرسالة ويقدم بحل رموزها وتفسير محتواها وفهم معناها وقد يكون شخصاً واحداً أو مجموعة من الأشخاص ومن هنا نستطيع أن نطلق على المستقبل الفئة المستهدفة من عملية الاتصال لتشمل الفرد والجماعة في آن واحد. </a:t>
            </a:r>
            <a:endParaRPr lang="en-US" sz="2000" dirty="0" smtClean="0">
              <a:effectLst/>
              <a:latin typeface="Times New Roman" panose="02020603050405020304" pitchFamily="18" charset="0"/>
              <a:ea typeface="Times New Roman" panose="02020603050405020304" pitchFamily="18" charset="0"/>
            </a:endParaRPr>
          </a:p>
          <a:p>
            <a:pPr algn="just">
              <a:lnSpc>
                <a:spcPct val="200000"/>
              </a:lnSpc>
            </a:pPr>
            <a:r>
              <a:rPr lang="ar-SA" sz="2000" dirty="0" smtClean="0">
                <a:effectLst/>
                <a:latin typeface="Times New Roman" panose="02020603050405020304" pitchFamily="18" charset="0"/>
                <a:ea typeface="Calibri" panose="020F0502020204030204" pitchFamily="34" charset="0"/>
                <a:cs typeface="Simplified Arabic" panose="02020603050405020304" pitchFamily="18" charset="-78"/>
              </a:rPr>
              <a:t>وينعكس تفسير المحتوى وفهم الرسالة في أنماط السلوك التي يقوم بها المستقبل. لهذا فإن نجاح الرسالة في الوصول إلى المستقبل لا تقاس بما يقدمه المرسل بل بما يقوم به المستقبل من سلوك مستحب يستطيع المتعلم من خلاله مواجهة مواقف حياتية جديدة ، ولا يجوز أن يغيب عن بالنا أن إدراك مفهوم الرسالة يتوقف على الخبرات الجديدة للمستقبل، وقدرته على رؤية العلاقات بين الجديد والقديم ثم حالته النفسية والاجتماعية ، وبذلك لا تصبح مهمة المرسل التلقين والإلقاء، وإنما مهمته تهيئة مجالات الخبرة للمستقبل وإعداد الظروف التي تسمح بالتعلم حتى يتم اكتساب الخبرة وتعديل أنماط السلوك. </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88518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04800" y="415373"/>
            <a:ext cx="11582399" cy="5324535"/>
          </a:xfrm>
          <a:prstGeom prst="rect">
            <a:avLst/>
          </a:prstGeom>
        </p:spPr>
        <p:txBody>
          <a:bodyPr wrap="square">
            <a:spAutoFit/>
          </a:bodyPr>
          <a:lstStyle/>
          <a:p>
            <a:pPr algn="just">
              <a:lnSpc>
                <a:spcPct val="200000"/>
              </a:lnSpc>
            </a:pPr>
            <a:r>
              <a:rPr lang="ar-SA" sz="2000" b="1" dirty="0" smtClean="0">
                <a:solidFill>
                  <a:srgbClr val="0070C0"/>
                </a:solidFill>
                <a:effectLst/>
                <a:latin typeface="Times New Roman" panose="02020603050405020304" pitchFamily="18" charset="0"/>
                <a:ea typeface="Calibri" panose="020F0502020204030204" pitchFamily="34" charset="0"/>
                <a:cs typeface="Simplified Arabic" panose="02020603050405020304" pitchFamily="18" charset="-78"/>
              </a:rPr>
              <a:t>ثالثاً: الرســــــالة: </a:t>
            </a:r>
            <a:endParaRPr lang="en-US" sz="2000" dirty="0" smtClean="0">
              <a:solidFill>
                <a:srgbClr val="0070C0"/>
              </a:solidFill>
              <a:effectLst/>
              <a:latin typeface="Times New Roman" panose="02020603050405020304" pitchFamily="18" charset="0"/>
              <a:ea typeface="Times New Roman" panose="02020603050405020304" pitchFamily="18" charset="0"/>
            </a:endParaRPr>
          </a:p>
          <a:p>
            <a:pPr algn="just">
              <a:lnSpc>
                <a:spcPct val="150000"/>
              </a:lnSpc>
            </a:pPr>
            <a:r>
              <a:rPr lang="ar-SA" sz="2000" b="1" dirty="0" smtClean="0">
                <a:effectLst/>
                <a:latin typeface="Times New Roman" panose="02020603050405020304" pitchFamily="18" charset="0"/>
                <a:ea typeface="Calibri" panose="020F0502020204030204" pitchFamily="34" charset="0"/>
                <a:cs typeface="Simplified Arabic" panose="02020603050405020304" pitchFamily="18" charset="-78"/>
              </a:rPr>
              <a:t>تعرف الرسالة بأنها:</a:t>
            </a:r>
            <a:endParaRPr lang="en-US" sz="2000"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Times New Roman" panose="02020603050405020304" pitchFamily="18" charset="0"/>
              <a:buChar char="-"/>
              <a:tabLst>
                <a:tab pos="457200" algn="l"/>
              </a:tabLst>
            </a:pPr>
            <a:r>
              <a:rPr lang="ar-SA" sz="2000" dirty="0" smtClean="0">
                <a:effectLst/>
                <a:latin typeface="Times New Roman" panose="02020603050405020304" pitchFamily="18" charset="0"/>
                <a:ea typeface="Calibri" panose="020F0502020204030204" pitchFamily="34" charset="0"/>
                <a:cs typeface="Simplified Arabic" panose="02020603050405020304" pitchFamily="18" charset="-78"/>
              </a:rPr>
              <a:t>المحتوى المعرفي الذي يريد المرسل نقله إلى المستقبل، او الهدف الذي تسعى عملية الاتصال لتحقيقه.</a:t>
            </a:r>
            <a:endParaRPr lang="en-US" sz="2000" dirty="0" smtClean="0">
              <a:effectLst/>
              <a:latin typeface="Times New Roman" panose="02020603050405020304" pitchFamily="18" charset="0"/>
              <a:ea typeface="Times New Roman" panose="02020603050405020304" pitchFamily="18" charset="0"/>
              <a:cs typeface="AL-Mohanad"/>
            </a:endParaRPr>
          </a:p>
          <a:p>
            <a:pPr algn="just">
              <a:lnSpc>
                <a:spcPct val="200000"/>
              </a:lnSpc>
            </a:pPr>
            <a:r>
              <a:rPr lang="ar-SA" sz="2000" b="1" dirty="0" smtClean="0">
                <a:solidFill>
                  <a:srgbClr val="0070C0"/>
                </a:solidFill>
                <a:effectLst/>
                <a:latin typeface="Times New Roman" panose="02020603050405020304" pitchFamily="18" charset="0"/>
                <a:ea typeface="Calibri" panose="020F0502020204030204" pitchFamily="34" charset="0"/>
                <a:cs typeface="Simplified Arabic" panose="02020603050405020304" pitchFamily="18" charset="-78"/>
              </a:rPr>
              <a:t>رابعاً: قناة الاتصال ( الوسيلة ):</a:t>
            </a:r>
            <a:endParaRPr lang="en-US" sz="2000" dirty="0" smtClean="0">
              <a:solidFill>
                <a:srgbClr val="0070C0"/>
              </a:solidFill>
              <a:effectLst/>
              <a:latin typeface="Times New Roman" panose="02020603050405020304" pitchFamily="18" charset="0"/>
              <a:ea typeface="Times New Roman" panose="02020603050405020304" pitchFamily="18" charset="0"/>
            </a:endParaRPr>
          </a:p>
          <a:p>
            <a:pPr algn="just">
              <a:lnSpc>
                <a:spcPct val="200000"/>
              </a:lnSpc>
            </a:pPr>
            <a:r>
              <a:rPr lang="ar-SA" sz="2000" dirty="0" smtClean="0">
                <a:effectLst/>
                <a:latin typeface="Times New Roman" panose="02020603050405020304" pitchFamily="18" charset="0"/>
                <a:ea typeface="Calibri" panose="020F0502020204030204" pitchFamily="34" charset="0"/>
                <a:cs typeface="Simplified Arabic" panose="02020603050405020304" pitchFamily="18" charset="-78"/>
              </a:rPr>
              <a:t>تعتبر قناة الاتصال بين المرسل والمستقبل هي الوسيلة التي يتم بها نقل الرسالة بين المرسل والمستقبل، وهي كثيرة ومتنوعة، ابتداء من اللغة اللفظية للمرسل، والمطبوعات والخرائط والرسوم واللوحات والصور الثابتة والأفلام الثابتة والمتحركة وانتهاء بالحاسب الآلي والتعليم المبرمج ، وتنبع أهمية قناة الاتصال في كونها عنصراً أساسياً في عملية الاتصال، ومن كونها القوة الفاعلة في نجاح عملية الاتصال أو فشلها، فقد يستطيع معد برنامج التليفزيون من إعداد رسالة علمية أو إرشادية على مستوى عال من الفعالية والتأثير ويفشل المخرج في إبراز محتوياتها، فتصبح الرسالة غير ذات جدوى. </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896264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7133" y="411484"/>
            <a:ext cx="11514667" cy="6247864"/>
          </a:xfrm>
          <a:prstGeom prst="rect">
            <a:avLst/>
          </a:prstGeom>
        </p:spPr>
        <p:txBody>
          <a:bodyPr wrap="square">
            <a:spAutoFit/>
          </a:bodyPr>
          <a:lstStyle/>
          <a:p>
            <a:pPr algn="just">
              <a:lnSpc>
                <a:spcPct val="200000"/>
              </a:lnSpc>
            </a:pPr>
            <a:r>
              <a:rPr lang="ar-SA" sz="2000" b="1" dirty="0" smtClean="0">
                <a:solidFill>
                  <a:srgbClr val="0070C0"/>
                </a:solidFill>
                <a:effectLst/>
                <a:latin typeface="Times New Roman" panose="02020603050405020304" pitchFamily="18" charset="0"/>
                <a:ea typeface="Calibri" panose="020F0502020204030204" pitchFamily="34" charset="0"/>
                <a:cs typeface="Simplified Arabic" panose="02020603050405020304" pitchFamily="18" charset="-78"/>
              </a:rPr>
              <a:t>خامساً: البيئــة : </a:t>
            </a:r>
            <a:endParaRPr lang="en-US" sz="2000" dirty="0" smtClean="0">
              <a:solidFill>
                <a:srgbClr val="0070C0"/>
              </a:solidFill>
              <a:effectLst/>
              <a:latin typeface="Times New Roman" panose="02020603050405020304" pitchFamily="18" charset="0"/>
              <a:ea typeface="Times New Roman" panose="02020603050405020304" pitchFamily="18" charset="0"/>
            </a:endParaRPr>
          </a:p>
          <a:p>
            <a:pPr algn="just">
              <a:lnSpc>
                <a:spcPct val="200000"/>
              </a:lnSpc>
            </a:pPr>
            <a:r>
              <a:rPr lang="ar-SA" sz="2000" dirty="0" smtClean="0">
                <a:effectLst/>
                <a:latin typeface="Times New Roman" panose="02020603050405020304" pitchFamily="18" charset="0"/>
                <a:ea typeface="Calibri" panose="020F0502020204030204" pitchFamily="34" charset="0"/>
                <a:cs typeface="Simplified Arabic" panose="02020603050405020304" pitchFamily="18" charset="-78"/>
              </a:rPr>
              <a:t>وهو الحيز أو البيئة التي يتم فيها عملية الاتصال، والمقصود هنا الاتصال التعليمي، داخل الفصل الدراسي، فيشمل المجال هنا الحيز الذي يتم فيه الموقف من حيث مقاعد جلوس الطلبة، درجة الحرارة، التهوية، الإضاءة، الضوضاء سواء داخلية أو خارجية، الرائحة، شكل السبورة، جدران الفصل، المظهر العام للمعلم والتلاميذ، ولكل من هذه العوامل دور أساسي في عملية الاتصال.</a:t>
            </a:r>
            <a:endParaRPr lang="en-US" sz="2000" dirty="0" smtClean="0">
              <a:effectLst/>
              <a:latin typeface="Times New Roman" panose="02020603050405020304" pitchFamily="18" charset="0"/>
              <a:ea typeface="Times New Roman" panose="02020603050405020304" pitchFamily="18" charset="0"/>
            </a:endParaRPr>
          </a:p>
          <a:p>
            <a:pPr algn="just">
              <a:lnSpc>
                <a:spcPct val="200000"/>
              </a:lnSpc>
            </a:pPr>
            <a:r>
              <a:rPr lang="ar-SA" sz="2000" b="1" dirty="0" smtClean="0">
                <a:solidFill>
                  <a:srgbClr val="0070C0"/>
                </a:solidFill>
                <a:effectLst/>
                <a:latin typeface="Times New Roman" panose="02020603050405020304" pitchFamily="18" charset="0"/>
                <a:ea typeface="Calibri" panose="020F0502020204030204" pitchFamily="34" charset="0"/>
                <a:cs typeface="Simplified Arabic" panose="02020603050405020304" pitchFamily="18" charset="-78"/>
              </a:rPr>
              <a:t>سادساً: التغذية المرتدة :</a:t>
            </a:r>
            <a:endParaRPr lang="en-US" sz="2000" dirty="0" smtClean="0">
              <a:solidFill>
                <a:srgbClr val="0070C0"/>
              </a:solidFill>
              <a:effectLst/>
              <a:latin typeface="Times New Roman" panose="02020603050405020304" pitchFamily="18" charset="0"/>
              <a:ea typeface="Times New Roman" panose="02020603050405020304" pitchFamily="18" charset="0"/>
            </a:endParaRPr>
          </a:p>
          <a:p>
            <a:pPr algn="just">
              <a:lnSpc>
                <a:spcPct val="200000"/>
              </a:lnSpc>
            </a:pPr>
            <a:r>
              <a:rPr lang="ar-SA" sz="2000" dirty="0" smtClean="0">
                <a:effectLst/>
                <a:latin typeface="Times New Roman" panose="02020603050405020304" pitchFamily="18" charset="0"/>
                <a:ea typeface="Calibri" panose="020F0502020204030204" pitchFamily="34" charset="0"/>
                <a:cs typeface="Simplified Arabic" panose="02020603050405020304" pitchFamily="18" charset="-78"/>
              </a:rPr>
              <a:t>هي عملية تزويد المتعلم بمعلومات حول استجاباته بشكل منظم ومستمر من أجل مساعدته في تغيير الاستجابات الخاطئة وتعديل الاستجابات التي تكون بحاجة إلى تعديل وتثبيت الاستجابات الصحيحة ، وبالتغذية المرتدة تزداد فاعلية الاتصال ، ولتكون عملية الاتصال ناجحة فلابد من التغذية المرتدة لكي يتأكد المرسل من ان رسالته حققت اهدافها ، ويمكن ان تكون التغذية المرتدة للمتعلم والمعلم بنفس الوقت من خلال تزويد المعلم بمعلومات عن مدى نجاح استراتيجيات وطرائق وأساليب التدريس المتبعة والمناهج الدراسية والوسائل التعليمية ومحتويات البيئة التعليمية في تحقيق الأهداف المرسومة .</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89605367"/>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49</TotalTime>
  <Words>813</Words>
  <Application>Microsoft Office PowerPoint</Application>
  <PresentationFormat>ملء الشاشة</PresentationFormat>
  <Paragraphs>52</Paragraphs>
  <Slides>7</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7</vt:i4>
      </vt:variant>
    </vt:vector>
  </HeadingPairs>
  <TitlesOfParts>
    <vt:vector size="14" baseType="lpstr">
      <vt:lpstr>AL-Mohanad</vt:lpstr>
      <vt:lpstr>Arial</vt:lpstr>
      <vt:lpstr>Calibri</vt:lpstr>
      <vt:lpstr>Calibri Light</vt:lpstr>
      <vt:lpstr>Simplified Arabic</vt:lpstr>
      <vt:lpstr>Times New Roman</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SACC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Maher</dc:creator>
  <cp:lastModifiedBy>Maher</cp:lastModifiedBy>
  <cp:revision>5</cp:revision>
  <dcterms:created xsi:type="dcterms:W3CDTF">2019-01-04T16:19:35Z</dcterms:created>
  <dcterms:modified xsi:type="dcterms:W3CDTF">2019-01-07T22:45:53Z</dcterms:modified>
</cp:coreProperties>
</file>