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013" autoAdjust="0"/>
    <p:restoredTop sz="94660"/>
  </p:normalViewPr>
  <p:slideViewPr>
    <p:cSldViewPr snapToGrid="0">
      <p:cViewPr varScale="1">
        <p:scale>
          <a:sx n="111" d="100"/>
          <a:sy n="111" d="100"/>
        </p:scale>
        <p:origin x="12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46626684-130A-4C7E-86C5-E294C7AF4F99}" type="datetimeFigureOut">
              <a:rPr lang="ar-IQ" smtClean="0"/>
              <a:t>02/05/1440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096D5C9-7B90-43B4-9F16-D0D0F1949716}" type="slidenum">
              <a:rPr lang="ar-IQ" smtClean="0"/>
              <a:t>‹#›</a:t>
            </a:fld>
            <a:endParaRPr lang="ar-IQ"/>
          </a:p>
        </p:txBody>
      </p:sp>
    </p:spTree>
    <p:extLst>
      <p:ext uri="{BB962C8B-B14F-4D97-AF65-F5344CB8AC3E}">
        <p14:creationId xmlns:p14="http://schemas.microsoft.com/office/powerpoint/2010/main" val="3408201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46626684-130A-4C7E-86C5-E294C7AF4F99}" type="datetimeFigureOut">
              <a:rPr lang="ar-IQ" smtClean="0"/>
              <a:t>02/05/1440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096D5C9-7B90-43B4-9F16-D0D0F1949716}" type="slidenum">
              <a:rPr lang="ar-IQ" smtClean="0"/>
              <a:t>‹#›</a:t>
            </a:fld>
            <a:endParaRPr lang="ar-IQ"/>
          </a:p>
        </p:txBody>
      </p:sp>
    </p:spTree>
    <p:extLst>
      <p:ext uri="{BB962C8B-B14F-4D97-AF65-F5344CB8AC3E}">
        <p14:creationId xmlns:p14="http://schemas.microsoft.com/office/powerpoint/2010/main" val="244017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46626684-130A-4C7E-86C5-E294C7AF4F99}" type="datetimeFigureOut">
              <a:rPr lang="ar-IQ" smtClean="0"/>
              <a:t>02/05/1440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096D5C9-7B90-43B4-9F16-D0D0F1949716}" type="slidenum">
              <a:rPr lang="ar-IQ" smtClean="0"/>
              <a:t>‹#›</a:t>
            </a:fld>
            <a:endParaRPr lang="ar-IQ"/>
          </a:p>
        </p:txBody>
      </p:sp>
    </p:spTree>
    <p:extLst>
      <p:ext uri="{BB962C8B-B14F-4D97-AF65-F5344CB8AC3E}">
        <p14:creationId xmlns:p14="http://schemas.microsoft.com/office/powerpoint/2010/main" val="884944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46626684-130A-4C7E-86C5-E294C7AF4F99}" type="datetimeFigureOut">
              <a:rPr lang="ar-IQ" smtClean="0"/>
              <a:t>02/05/1440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096D5C9-7B90-43B4-9F16-D0D0F1949716}" type="slidenum">
              <a:rPr lang="ar-IQ" smtClean="0"/>
              <a:t>‹#›</a:t>
            </a:fld>
            <a:endParaRPr lang="ar-IQ"/>
          </a:p>
        </p:txBody>
      </p:sp>
    </p:spTree>
    <p:extLst>
      <p:ext uri="{BB962C8B-B14F-4D97-AF65-F5344CB8AC3E}">
        <p14:creationId xmlns:p14="http://schemas.microsoft.com/office/powerpoint/2010/main" val="2991951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6626684-130A-4C7E-86C5-E294C7AF4F99}" type="datetimeFigureOut">
              <a:rPr lang="ar-IQ" smtClean="0"/>
              <a:t>02/05/1440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096D5C9-7B90-43B4-9F16-D0D0F1949716}" type="slidenum">
              <a:rPr lang="ar-IQ" smtClean="0"/>
              <a:t>‹#›</a:t>
            </a:fld>
            <a:endParaRPr lang="ar-IQ"/>
          </a:p>
        </p:txBody>
      </p:sp>
    </p:spTree>
    <p:extLst>
      <p:ext uri="{BB962C8B-B14F-4D97-AF65-F5344CB8AC3E}">
        <p14:creationId xmlns:p14="http://schemas.microsoft.com/office/powerpoint/2010/main" val="1602915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46626684-130A-4C7E-86C5-E294C7AF4F99}" type="datetimeFigureOut">
              <a:rPr lang="ar-IQ" smtClean="0"/>
              <a:t>02/05/1440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096D5C9-7B90-43B4-9F16-D0D0F1949716}" type="slidenum">
              <a:rPr lang="ar-IQ" smtClean="0"/>
              <a:t>‹#›</a:t>
            </a:fld>
            <a:endParaRPr lang="ar-IQ"/>
          </a:p>
        </p:txBody>
      </p:sp>
    </p:spTree>
    <p:extLst>
      <p:ext uri="{BB962C8B-B14F-4D97-AF65-F5344CB8AC3E}">
        <p14:creationId xmlns:p14="http://schemas.microsoft.com/office/powerpoint/2010/main" val="3646143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46626684-130A-4C7E-86C5-E294C7AF4F99}" type="datetimeFigureOut">
              <a:rPr lang="ar-IQ" smtClean="0"/>
              <a:t>02/05/1440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B096D5C9-7B90-43B4-9F16-D0D0F1949716}" type="slidenum">
              <a:rPr lang="ar-IQ" smtClean="0"/>
              <a:t>‹#›</a:t>
            </a:fld>
            <a:endParaRPr lang="ar-IQ"/>
          </a:p>
        </p:txBody>
      </p:sp>
    </p:spTree>
    <p:extLst>
      <p:ext uri="{BB962C8B-B14F-4D97-AF65-F5344CB8AC3E}">
        <p14:creationId xmlns:p14="http://schemas.microsoft.com/office/powerpoint/2010/main" val="4032731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46626684-130A-4C7E-86C5-E294C7AF4F99}" type="datetimeFigureOut">
              <a:rPr lang="ar-IQ" smtClean="0"/>
              <a:t>02/05/1440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B096D5C9-7B90-43B4-9F16-D0D0F1949716}" type="slidenum">
              <a:rPr lang="ar-IQ" smtClean="0"/>
              <a:t>‹#›</a:t>
            </a:fld>
            <a:endParaRPr lang="ar-IQ"/>
          </a:p>
        </p:txBody>
      </p:sp>
    </p:spTree>
    <p:extLst>
      <p:ext uri="{BB962C8B-B14F-4D97-AF65-F5344CB8AC3E}">
        <p14:creationId xmlns:p14="http://schemas.microsoft.com/office/powerpoint/2010/main" val="663148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6626684-130A-4C7E-86C5-E294C7AF4F99}" type="datetimeFigureOut">
              <a:rPr lang="ar-IQ" smtClean="0"/>
              <a:t>02/05/1440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B096D5C9-7B90-43B4-9F16-D0D0F1949716}" type="slidenum">
              <a:rPr lang="ar-IQ" smtClean="0"/>
              <a:t>‹#›</a:t>
            </a:fld>
            <a:endParaRPr lang="ar-IQ"/>
          </a:p>
        </p:txBody>
      </p:sp>
    </p:spTree>
    <p:extLst>
      <p:ext uri="{BB962C8B-B14F-4D97-AF65-F5344CB8AC3E}">
        <p14:creationId xmlns:p14="http://schemas.microsoft.com/office/powerpoint/2010/main" val="1111811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6626684-130A-4C7E-86C5-E294C7AF4F99}" type="datetimeFigureOut">
              <a:rPr lang="ar-IQ" smtClean="0"/>
              <a:t>02/05/1440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096D5C9-7B90-43B4-9F16-D0D0F1949716}" type="slidenum">
              <a:rPr lang="ar-IQ" smtClean="0"/>
              <a:t>‹#›</a:t>
            </a:fld>
            <a:endParaRPr lang="ar-IQ"/>
          </a:p>
        </p:txBody>
      </p:sp>
    </p:spTree>
    <p:extLst>
      <p:ext uri="{BB962C8B-B14F-4D97-AF65-F5344CB8AC3E}">
        <p14:creationId xmlns:p14="http://schemas.microsoft.com/office/powerpoint/2010/main" val="1238990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6626684-130A-4C7E-86C5-E294C7AF4F99}" type="datetimeFigureOut">
              <a:rPr lang="ar-IQ" smtClean="0"/>
              <a:t>02/05/1440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096D5C9-7B90-43B4-9F16-D0D0F1949716}" type="slidenum">
              <a:rPr lang="ar-IQ" smtClean="0"/>
              <a:t>‹#›</a:t>
            </a:fld>
            <a:endParaRPr lang="ar-IQ"/>
          </a:p>
        </p:txBody>
      </p:sp>
    </p:spTree>
    <p:extLst>
      <p:ext uri="{BB962C8B-B14F-4D97-AF65-F5344CB8AC3E}">
        <p14:creationId xmlns:p14="http://schemas.microsoft.com/office/powerpoint/2010/main" val="3220901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6626684-130A-4C7E-86C5-E294C7AF4F99}" type="datetimeFigureOut">
              <a:rPr lang="ar-IQ" smtClean="0"/>
              <a:t>02/05/1440</a:t>
            </a:fld>
            <a:endParaRPr lang="ar-IQ"/>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096D5C9-7B90-43B4-9F16-D0D0F1949716}" type="slidenum">
              <a:rPr lang="ar-IQ" smtClean="0"/>
              <a:t>‹#›</a:t>
            </a:fld>
            <a:endParaRPr lang="ar-IQ"/>
          </a:p>
        </p:txBody>
      </p:sp>
    </p:spTree>
    <p:extLst>
      <p:ext uri="{BB962C8B-B14F-4D97-AF65-F5344CB8AC3E}">
        <p14:creationId xmlns:p14="http://schemas.microsoft.com/office/powerpoint/2010/main" val="32147553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مستطيل 3"/>
          <p:cNvSpPr/>
          <p:nvPr/>
        </p:nvSpPr>
        <p:spPr>
          <a:xfrm>
            <a:off x="3056467" y="1823668"/>
            <a:ext cx="6096000" cy="3785652"/>
          </a:xfrm>
          <a:prstGeom prst="rect">
            <a:avLst/>
          </a:prstGeom>
        </p:spPr>
        <p:txBody>
          <a:bodyPr>
            <a:spAutoFit/>
          </a:bodyPr>
          <a:lstStyle/>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مادة الإدارة التربوية</a:t>
            </a:r>
          </a:p>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 </a:t>
            </a:r>
          </a:p>
          <a:p>
            <a:pPr algn="ctr"/>
            <a:r>
              <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rPr>
              <a:t>الموضوع / وظيفة الإدارة المدرسية وصفاتها</a:t>
            </a:r>
          </a:p>
          <a:p>
            <a:pPr algn="ctr"/>
            <a:endParaRPr lang="ar-SA" sz="2000" b="1"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a:endPar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endParaRPr>
          </a:p>
          <a:p>
            <a:pPr algn="ctr"/>
            <a:endParaRPr lang="ar-SA" sz="2000" b="1"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a:endPar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endParaRPr>
          </a:p>
          <a:p>
            <a:pPr algn="ctr"/>
            <a:endParaRPr lang="ar-SA" sz="2000" b="1"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a:r>
              <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rPr>
              <a:t>اعداد </a:t>
            </a:r>
          </a:p>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م. وسام عماد عبد الغني</a:t>
            </a:r>
          </a:p>
          <a:p>
            <a:pPr algn="ctr"/>
            <a:endParaRPr lang="ar-SA" sz="2000" b="1" dirty="0">
              <a:latin typeface="Times New Roman" panose="02020603050405020304" pitchFamily="18" charset="0"/>
              <a:ea typeface="Times New Roman" panose="02020603050405020304" pitchFamily="18" charset="0"/>
              <a:cs typeface="Simplified Arabic" panose="02020603050405020304" pitchFamily="18" charset="-78"/>
            </a:endParaRPr>
          </a:p>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2018-2019</a:t>
            </a:r>
            <a:endParaRPr lang="en-US" sz="2000" dirty="0" smtClean="0">
              <a:effectLst/>
              <a:latin typeface="Times New Roman" panose="02020603050405020304" pitchFamily="18" charset="0"/>
              <a:ea typeface="Times New Roman" panose="02020603050405020304" pitchFamily="18" charset="0"/>
            </a:endParaRPr>
          </a:p>
        </p:txBody>
      </p:sp>
      <p:sp>
        <p:nvSpPr>
          <p:cNvPr id="5" name="مستطيل 4"/>
          <p:cNvSpPr/>
          <p:nvPr/>
        </p:nvSpPr>
        <p:spPr>
          <a:xfrm>
            <a:off x="7095067" y="299668"/>
            <a:ext cx="6096000" cy="1015663"/>
          </a:xfrm>
          <a:prstGeom prst="rect">
            <a:avLst/>
          </a:prstGeom>
        </p:spPr>
        <p:txBody>
          <a:bodyPr>
            <a:spAutoFit/>
          </a:bodyPr>
          <a:lstStyle/>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وزارة التعليم العالي والبحث العلمي </a:t>
            </a:r>
          </a:p>
          <a:p>
            <a:pPr algn="ctr"/>
            <a:r>
              <a:rPr lang="ar-SA" sz="2000" b="1" dirty="0" smtClean="0">
                <a:latin typeface="Times New Roman" panose="02020603050405020304" pitchFamily="18" charset="0"/>
                <a:ea typeface="Times New Roman" panose="02020603050405020304" pitchFamily="18" charset="0"/>
                <a:cs typeface="Simplified Arabic" panose="02020603050405020304" pitchFamily="18" charset="-78"/>
              </a:rPr>
              <a:t>جامعة ديالى </a:t>
            </a:r>
          </a:p>
          <a:p>
            <a:pPr algn="ctr"/>
            <a:r>
              <a:rPr lang="ar-SA" sz="2000"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كلية التربية للعلوم الصرفة / قسم الحاسبات</a:t>
            </a:r>
            <a:endParaRPr lang="en-US" sz="2000" dirty="0" smtClean="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74038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11667" y="278531"/>
            <a:ext cx="11760199" cy="3797193"/>
          </a:xfrm>
          <a:prstGeom prst="rect">
            <a:avLst/>
          </a:prstGeom>
        </p:spPr>
        <p:txBody>
          <a:bodyPr wrap="square">
            <a:spAutoFit/>
          </a:bodyPr>
          <a:lstStyle/>
          <a:p>
            <a:pPr algn="justLow">
              <a:lnSpc>
                <a:spcPct val="150000"/>
              </a:lnSpc>
            </a:pPr>
            <a:r>
              <a:rPr lang="ar-SA" b="1" dirty="0" smtClean="0">
                <a:solidFill>
                  <a:srgbClr val="C00000"/>
                </a:solidFill>
                <a:effectLst/>
                <a:latin typeface="Simplified Arabic" panose="02020603050405020304" pitchFamily="18" charset="-78"/>
                <a:ea typeface="Times New Roman" panose="02020603050405020304" pitchFamily="18" charset="0"/>
                <a:cs typeface="Simplified Arabic" panose="02020603050405020304" pitchFamily="18" charset="-78"/>
              </a:rPr>
              <a:t>وظيفة الإدارة المدرسية :</a:t>
            </a:r>
            <a:endParaRPr lang="en-US" dirty="0" smtClean="0">
              <a:solidFill>
                <a:srgbClr val="C00000"/>
              </a:solidFill>
              <a:effectLst/>
              <a:latin typeface="Simplified Arabic" panose="02020603050405020304" pitchFamily="18" charset="-78"/>
              <a:ea typeface="Times New Roman" panose="02020603050405020304" pitchFamily="18" charset="0"/>
              <a:cs typeface="Simplified Arabic" panose="02020603050405020304" pitchFamily="18" charset="-78"/>
            </a:endParaRPr>
          </a:p>
          <a:p>
            <a:pPr marL="16510" algn="justLow">
              <a:lnSpc>
                <a:spcPct val="150000"/>
              </a:lnSpc>
            </a:pPr>
            <a:r>
              <a:rPr lang="ar-SA" dirty="0" smtClean="0">
                <a:effectLst/>
                <a:latin typeface="Simplified Arabic" panose="02020603050405020304" pitchFamily="18" charset="-78"/>
                <a:ea typeface="Times New Roman" panose="02020603050405020304" pitchFamily="18" charset="0"/>
                <a:cs typeface="Simplified Arabic" panose="02020603050405020304" pitchFamily="18" charset="-78"/>
              </a:rPr>
              <a:t>تغيرت وظيفة المدرسة واتسع مجالها في الوقت الحاضر فلم تعد مجرد عملية روتينية تهدف إلى تسيير المدرسة سيرا روتينيا وفق قواعد وتعليمات معينة كالمحافظة على نظام المدرسة وحصر غياب التلاميذ وحضورهم وحفظهم للمقررات الدراسية ، وصيانة الأبنية وتجهيزاتها ، بل أصبح محور العمل في هذه الإدارة  يدور حول التلميذ وحول توفير كل الظروف والإمكانات التي تساعد على توجيه نموه العقلي والبدني والروحي وإعداده لتولي مسؤوليات في حياته الحاضرة والمستقبلية ، فضلا عن الارتفاع بمستوى أداء المعلمين لتنفيذ المناهج الموضوعة من اجل تحسين العملية التربوية وتحقيق الأهداف الموضوعة ، كما أصبحت الإدارة  تهتم بتحقيق الأهداف الاجتماعية التي يدين بها المجتمع ، وقد ظهر في السنوات القريبة الماضية مفهوم جديد لوظيفة المدرسة ، وهو ضرورة عنايتها بدراسة المجتمع والمساهمة في حل مشكلاته بين المدرسة والمجتمع، فقامت المدرسة بدراسة مشكلات المجتمع  ومحاول</a:t>
            </a:r>
            <a:r>
              <a:rPr lang="ar-IQ" dirty="0" smtClean="0">
                <a:effectLst/>
                <a:latin typeface="Simplified Arabic" panose="02020603050405020304" pitchFamily="18" charset="-78"/>
                <a:ea typeface="Times New Roman" panose="02020603050405020304" pitchFamily="18" charset="0"/>
                <a:cs typeface="Simplified Arabic" panose="02020603050405020304" pitchFamily="18" charset="-78"/>
              </a:rPr>
              <a:t>ة</a:t>
            </a:r>
            <a:r>
              <a:rPr lang="ar-SA" dirty="0" smtClean="0">
                <a:effectLst/>
                <a:latin typeface="Simplified Arabic" panose="02020603050405020304" pitchFamily="18" charset="-78"/>
                <a:ea typeface="Times New Roman" panose="02020603050405020304" pitchFamily="18" charset="0"/>
                <a:cs typeface="Simplified Arabic" panose="02020603050405020304" pitchFamily="18" charset="-78"/>
              </a:rPr>
              <a:t> تحسين الحياة فيه بجانب عنايتها بنقل التراث الثقافي وتوفير كل الظروف التي تساعد على إبراز فردي</a:t>
            </a:r>
            <a:r>
              <a:rPr lang="ar-IQ" dirty="0" smtClean="0">
                <a:effectLst/>
                <a:latin typeface="Simplified Arabic" panose="02020603050405020304" pitchFamily="18" charset="-78"/>
                <a:ea typeface="Times New Roman" panose="02020603050405020304" pitchFamily="18" charset="0"/>
                <a:cs typeface="Simplified Arabic" panose="02020603050405020304" pitchFamily="18" charset="-78"/>
              </a:rPr>
              <a:t>ة</a:t>
            </a:r>
            <a:r>
              <a:rPr lang="ar-SA" dirty="0" smtClean="0">
                <a:effectLst/>
                <a:latin typeface="Simplified Arabic" panose="02020603050405020304" pitchFamily="18" charset="-78"/>
                <a:ea typeface="Times New Roman" panose="02020603050405020304" pitchFamily="18" charset="0"/>
                <a:cs typeface="Simplified Arabic" panose="02020603050405020304" pitchFamily="18" charset="-78"/>
              </a:rPr>
              <a:t> تلاميذها ، كما قام المجتمع بتقديم الإمكانيات والمساعدات التي يمكن أن تسهم في تحقيق العملية التربوية ، ورفع مستواها ، وجدت الإدارة المدرسية نفسها أمام مفهوم جديد للمدرسة والمجتمع فكيفت أساليبها وعدلت من طرائق العمل بها لتحقق للمدرسة هذا التقارب وتلك المشاركة.</a:t>
            </a:r>
            <a:endParaRPr lang="en-US" dirty="0">
              <a:effectLst/>
              <a:latin typeface="Simplified Arabic" panose="02020603050405020304" pitchFamily="18" charset="-78"/>
              <a:ea typeface="Times New Roman" panose="02020603050405020304" pitchFamily="18" charset="0"/>
              <a:cs typeface="Simplified Arabic" panose="02020603050405020304" pitchFamily="18" charset="-78"/>
            </a:endParaRPr>
          </a:p>
        </p:txBody>
      </p:sp>
      <p:sp>
        <p:nvSpPr>
          <p:cNvPr id="5" name="مستطيل 4"/>
          <p:cNvSpPr/>
          <p:nvPr/>
        </p:nvSpPr>
        <p:spPr>
          <a:xfrm>
            <a:off x="211667" y="4075724"/>
            <a:ext cx="11760199" cy="2135200"/>
          </a:xfrm>
          <a:prstGeom prst="rect">
            <a:avLst/>
          </a:prstGeom>
        </p:spPr>
        <p:txBody>
          <a:bodyPr wrap="square">
            <a:spAutoFit/>
          </a:bodyPr>
          <a:lstStyle/>
          <a:p>
            <a:pPr algn="just">
              <a:lnSpc>
                <a:spcPct val="150000"/>
              </a:lnSpc>
            </a:pP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والإدارة المدرسية الواعية تهدف إلى تحسين العملية التعليمية والتربوية والارتفاع بمستوى الأداء، وذلك عن طريق توعية وتبصير العاملين في المدرسة بمسؤولياتهم وتوجيههم التوجيه التربوي السليم ، ويمكن تلخيص الأهداف الحديثة للإدارة المدرسية بالاتي</a:t>
            </a:r>
            <a:r>
              <a:rPr lang="en-US" dirty="0" smtClean="0">
                <a:effectLst/>
                <a:latin typeface="Simplified Arabic" panose="02020603050405020304" pitchFamily="18" charset="-78"/>
                <a:ea typeface="Times New Roman" panose="02020603050405020304" pitchFamily="18" charset="0"/>
              </a:rPr>
              <a:t>:</a:t>
            </a:r>
            <a:endParaRPr lang="en-US" dirty="0" smtClean="0">
              <a:effectLst/>
              <a:latin typeface="Times New Roman" panose="02020603050405020304" pitchFamily="18" charset="0"/>
              <a:ea typeface="Times New Roman" panose="02020603050405020304" pitchFamily="18" charset="0"/>
            </a:endParaRPr>
          </a:p>
          <a:p>
            <a:pPr marL="342900" lvl="0" indent="-342900" algn="just">
              <a:lnSpc>
                <a:spcPct val="150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بناء شخصية التلميذ بناءً متكاملا (علميا وعقليا وجسميا وتربويا).</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50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تنظيم وتنسيق الأعمال الفنية والإدارية في المدرسة بما يحقق سرعة انجاز الأعمال وتنسيقها، توافر العلاقات الإنسانية الطيبة بين العاملين في المدرسة</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 </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50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تطبيق ومراعاة ومراقبة الأنظمة والقوانين التي تصدر من الإدارات العليا المسؤولة عن التعليم في البلد ويخص بالذات الإدارة المدرسية</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a:t>
            </a:r>
            <a:endParaRPr lang="en-US"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088427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70933" y="262847"/>
            <a:ext cx="11675533" cy="5909310"/>
          </a:xfrm>
          <a:prstGeom prst="rect">
            <a:avLst/>
          </a:prstGeom>
        </p:spPr>
        <p:txBody>
          <a:bodyPr wrap="square">
            <a:spAutoFit/>
          </a:bodyPr>
          <a:lstStyle/>
          <a:p>
            <a:pPr lvl="0" algn="just"/>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4. توفير الجو الملائم للعملية التعليمية</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lvl="0" algn="just"/>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5. توفير قدوة حسنة للتلاميذ.</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lvl="0" algn="just"/>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6. وضع خطط التطور والنمو المستقبلية للمدرسة</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lvl="0" algn="just"/>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7. الإشراف التام على تنفيذ المعلمين والمدرسين للمناهج الدراسية</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lvl="0" algn="just"/>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8. الإشراف التام على تنفيذ مشاريع المدرسة حاضرا ومستقبلا</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16510" algn="just"/>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ونتيجة للبحوث والدراسات المتواصلة في العملية الإدارية وتحديد وظائفها ، فقد اتجهت معظم البحوث والدراسات إلى تحديد أربع وظائف للعملية الإدارية وهي : </a:t>
            </a:r>
            <a:endParaRPr lang="en-US" dirty="0" smtClean="0">
              <a:effectLst/>
              <a:latin typeface="Times New Roman" panose="02020603050405020304" pitchFamily="18" charset="0"/>
              <a:ea typeface="Times New Roman" panose="02020603050405020304" pitchFamily="18" charset="0"/>
            </a:endParaRPr>
          </a:p>
          <a:p>
            <a:pPr marL="16510" algn="just"/>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التخطيط ، والتنظيم ، والتوجيه ، والرقابة . التي يمكن توضيحها على النحو الآتي: </a:t>
            </a:r>
            <a:endParaRPr lang="en-US" dirty="0" smtClean="0">
              <a:effectLst/>
              <a:latin typeface="Times New Roman" panose="02020603050405020304" pitchFamily="18" charset="0"/>
              <a:ea typeface="Times New Roman" panose="02020603050405020304" pitchFamily="18" charset="0"/>
            </a:endParaRPr>
          </a:p>
          <a:p>
            <a:pPr marL="342900" lvl="0" indent="-342900" algn="just">
              <a:buFont typeface="+mj-cs"/>
              <a:buAutoNum type="arabic1Minus"/>
              <a:tabLst>
                <a:tab pos="16510" algn="l"/>
                <a:tab pos="321310" algn="r"/>
                <a:tab pos="457200" algn="l"/>
              </a:tabLst>
            </a:pPr>
            <a:r>
              <a:rPr lang="ar-SA" b="1" dirty="0" smtClean="0">
                <a:solidFill>
                  <a:schemeClr val="accent1">
                    <a:lumMod val="75000"/>
                  </a:schemeClr>
                </a:solidFill>
                <a:effectLst/>
                <a:latin typeface="Times New Roman" panose="02020603050405020304" pitchFamily="18" charset="0"/>
                <a:ea typeface="Times New Roman" panose="02020603050405020304" pitchFamily="18" charset="0"/>
                <a:cs typeface="Simplified Arabic" panose="02020603050405020304" pitchFamily="18" charset="-78"/>
              </a:rPr>
              <a:t>التخطيط</a:t>
            </a:r>
            <a:r>
              <a:rPr lang="ar-SA" dirty="0" smtClean="0">
                <a:solidFill>
                  <a:schemeClr val="accent1">
                    <a:lumMod val="75000"/>
                  </a:schemeClr>
                </a:solidFill>
                <a:effectLst/>
                <a:latin typeface="Times New Roman" panose="02020603050405020304" pitchFamily="18" charset="0"/>
                <a:ea typeface="Times New Roman" panose="02020603050405020304" pitchFamily="18" charset="0"/>
                <a:cs typeface="Simplified Arabic" panose="02020603050405020304" pitchFamily="18" charset="-78"/>
              </a:rPr>
              <a:t> </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 يقصد به رسم طريق الوصول إلى الغاية المراد تحقيقها وتشمل : </a:t>
            </a:r>
            <a:endParaRPr lang="en-US" dirty="0" smtClean="0">
              <a:effectLst/>
              <a:latin typeface="Times New Roman" panose="02020603050405020304" pitchFamily="18" charset="0"/>
              <a:ea typeface="Times New Roman" panose="02020603050405020304" pitchFamily="18" charset="0"/>
            </a:endParaRPr>
          </a:p>
          <a:p>
            <a:pPr marL="228600" algn="just"/>
            <a:r>
              <a:rPr lang="ar-IQ" dirty="0" smtClean="0">
                <a:effectLst/>
                <a:latin typeface="Times New Roman" panose="02020603050405020304" pitchFamily="18" charset="0"/>
                <a:ea typeface="Times New Roman" panose="02020603050405020304" pitchFamily="18" charset="0"/>
                <a:cs typeface="Simplified Arabic" panose="02020603050405020304" pitchFamily="18" charset="-78"/>
              </a:rPr>
              <a:t>1- </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تحديد الأهداف المطلوب تحقيقها بالجهد الجماعي وبأقل التكاليف الممكنة.  </a:t>
            </a:r>
            <a:endParaRPr lang="en-US" dirty="0" smtClean="0">
              <a:effectLst/>
              <a:latin typeface="Times New Roman" panose="02020603050405020304" pitchFamily="18" charset="0"/>
              <a:ea typeface="Times New Roman" panose="02020603050405020304" pitchFamily="18" charset="0"/>
            </a:endParaRPr>
          </a:p>
          <a:p>
            <a:pPr marL="228600" algn="just"/>
            <a:r>
              <a:rPr lang="ar-IQ" dirty="0" smtClean="0">
                <a:effectLst/>
                <a:latin typeface="Times New Roman" panose="02020603050405020304" pitchFamily="18" charset="0"/>
                <a:ea typeface="Times New Roman" panose="02020603050405020304" pitchFamily="18" charset="0"/>
                <a:cs typeface="Simplified Arabic" panose="02020603050405020304" pitchFamily="18" charset="-78"/>
              </a:rPr>
              <a:t>2- </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رسم السياسات أي مجموعة القواعد التي ترشد المرؤوسين في إتمامهم للأعمال . </a:t>
            </a:r>
            <a:endParaRPr lang="en-US" dirty="0" smtClean="0">
              <a:effectLst/>
              <a:latin typeface="Times New Roman" panose="02020603050405020304" pitchFamily="18" charset="0"/>
              <a:ea typeface="Times New Roman" panose="02020603050405020304" pitchFamily="18" charset="0"/>
            </a:endParaRPr>
          </a:p>
          <a:p>
            <a:pPr marL="228600" algn="just"/>
            <a:r>
              <a:rPr lang="ar-IQ" dirty="0" smtClean="0">
                <a:effectLst/>
                <a:latin typeface="Times New Roman" panose="02020603050405020304" pitchFamily="18" charset="0"/>
                <a:ea typeface="Times New Roman" panose="02020603050405020304" pitchFamily="18" charset="0"/>
                <a:cs typeface="Simplified Arabic" panose="02020603050405020304" pitchFamily="18" charset="-78"/>
              </a:rPr>
              <a:t>3- </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التنبؤ بما ستكون الأحوال في المستقبل وتقدير احتياجات العمل من القوى  المادية والبشرية وتسجيل ذلك في كشوف تسمى الميزانيات التقديرية .</a:t>
            </a:r>
            <a:endParaRPr lang="en-US" dirty="0" smtClean="0">
              <a:effectLst/>
              <a:latin typeface="Times New Roman" panose="02020603050405020304" pitchFamily="18" charset="0"/>
              <a:ea typeface="Times New Roman" panose="02020603050405020304" pitchFamily="18" charset="0"/>
            </a:endParaRPr>
          </a:p>
          <a:p>
            <a:pPr marL="228600" algn="just"/>
            <a:r>
              <a:rPr lang="ar-IQ" dirty="0" smtClean="0">
                <a:effectLst/>
                <a:latin typeface="Times New Roman" panose="02020603050405020304" pitchFamily="18" charset="0"/>
                <a:ea typeface="Times New Roman" panose="02020603050405020304" pitchFamily="18" charset="0"/>
                <a:cs typeface="Simplified Arabic" panose="02020603050405020304" pitchFamily="18" charset="-78"/>
              </a:rPr>
              <a:t>4- </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إقرار الإجراءات أي الخطوات التفصيلية التي تتبع في تنفيذ الأعمال المختلفة .</a:t>
            </a:r>
            <a:endParaRPr lang="en-US" dirty="0" smtClean="0">
              <a:effectLst/>
              <a:latin typeface="Times New Roman" panose="02020603050405020304" pitchFamily="18" charset="0"/>
              <a:ea typeface="Times New Roman" panose="02020603050405020304" pitchFamily="18" charset="0"/>
            </a:endParaRPr>
          </a:p>
          <a:p>
            <a:pPr marL="228600" algn="just"/>
            <a:r>
              <a:rPr lang="ar-IQ" dirty="0" smtClean="0">
                <a:effectLst/>
                <a:latin typeface="Times New Roman" panose="02020603050405020304" pitchFamily="18" charset="0"/>
                <a:ea typeface="Times New Roman" panose="02020603050405020304" pitchFamily="18" charset="0"/>
                <a:cs typeface="Simplified Arabic" panose="02020603050405020304" pitchFamily="18" charset="-78"/>
              </a:rPr>
              <a:t>5- </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وضع برامج زمنية تبين الأعمال المطلوب القيام بها ترتيبا زمنينا . </a:t>
            </a:r>
            <a:endParaRPr lang="en-US" dirty="0" smtClean="0">
              <a:effectLst/>
              <a:latin typeface="Times New Roman" panose="02020603050405020304" pitchFamily="18" charset="0"/>
              <a:ea typeface="Times New Roman" panose="02020603050405020304" pitchFamily="18" charset="0"/>
            </a:endParaRPr>
          </a:p>
          <a:p>
            <a:pPr marL="342900" lvl="0" indent="-342900" algn="just">
              <a:buFont typeface="+mj-cs"/>
              <a:buAutoNum type="arabic1Minus"/>
              <a:tabLst>
                <a:tab pos="245110" algn="l"/>
                <a:tab pos="397510" algn="r"/>
                <a:tab pos="457200" algn="l"/>
              </a:tabLst>
            </a:pPr>
            <a:r>
              <a:rPr lang="ar-SA" b="1" dirty="0" smtClean="0">
                <a:solidFill>
                  <a:schemeClr val="accent1">
                    <a:lumMod val="75000"/>
                  </a:schemeClr>
                </a:solidFill>
                <a:effectLst/>
                <a:latin typeface="Times New Roman" panose="02020603050405020304" pitchFamily="18" charset="0"/>
                <a:ea typeface="Times New Roman" panose="02020603050405020304" pitchFamily="18" charset="0"/>
                <a:cs typeface="Simplified Arabic" panose="02020603050405020304" pitchFamily="18" charset="-78"/>
              </a:rPr>
              <a:t>التنظيم : </a:t>
            </a:r>
            <a:endParaRPr lang="en-US" dirty="0" smtClean="0">
              <a:solidFill>
                <a:schemeClr val="accent1">
                  <a:lumMod val="75000"/>
                </a:schemeClr>
              </a:solidFill>
              <a:effectLst/>
              <a:latin typeface="Times New Roman" panose="02020603050405020304" pitchFamily="18" charset="0"/>
              <a:ea typeface="Times New Roman" panose="02020603050405020304" pitchFamily="18" charset="0"/>
            </a:endParaRPr>
          </a:p>
          <a:p>
            <a:pPr marL="16510" algn="just">
              <a:tabLst>
                <a:tab pos="245110" algn="l"/>
              </a:tabLst>
            </a:pP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يمكن تعريف التنظيم بأنه : عملية حصر الواجبات اللازمة لتحقيق الهدف وتقسيمها إلى اختصاصات للإدارات والأفراد ، وتحديد وتوزيع السلطة والمسؤولية ، وإنشاء العلاقات بغرض تمكين مجموعة من الأفراد ومن العمل معا في انسجام وتعاون بأكثر كفاية لتحقيق هدف مشترك ويشمل التنظيم ما يأتي : </a:t>
            </a:r>
            <a:endParaRPr lang="en-US" dirty="0" smtClean="0">
              <a:effectLst/>
              <a:latin typeface="Times New Roman" panose="02020603050405020304" pitchFamily="18" charset="0"/>
              <a:ea typeface="Times New Roman" panose="02020603050405020304" pitchFamily="18" charset="0"/>
            </a:endParaRPr>
          </a:p>
          <a:p>
            <a:pPr marL="228600" algn="just"/>
            <a:r>
              <a:rPr lang="ar-IQ" dirty="0" smtClean="0">
                <a:effectLst/>
                <a:latin typeface="Times New Roman" panose="02020603050405020304" pitchFamily="18" charset="0"/>
                <a:ea typeface="Times New Roman" panose="02020603050405020304" pitchFamily="18" charset="0"/>
                <a:cs typeface="Simplified Arabic" panose="02020603050405020304" pitchFamily="18" charset="-78"/>
              </a:rPr>
              <a:t>1- </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تقسيم العمل : أي تقسيم وجوه النشاط إلى مجموعة من الواجبات المتجانسة المتشابهة التي يستطيع شخص واحد القيام بمجموعة منها بغرض تحديد المسؤولية عن كل مجموعة من الواجبات . </a:t>
            </a:r>
            <a:endParaRPr lang="en-US" dirty="0" smtClean="0">
              <a:effectLst/>
              <a:latin typeface="Times New Roman" panose="02020603050405020304" pitchFamily="18" charset="0"/>
              <a:ea typeface="Times New Roman" panose="02020603050405020304" pitchFamily="18" charset="0"/>
            </a:endParaRPr>
          </a:p>
          <a:p>
            <a:pPr marL="228600" algn="just"/>
            <a:r>
              <a:rPr lang="ar-IQ" dirty="0" smtClean="0">
                <a:effectLst/>
                <a:latin typeface="Times New Roman" panose="02020603050405020304" pitchFamily="18" charset="0"/>
                <a:ea typeface="Times New Roman" panose="02020603050405020304" pitchFamily="18" charset="0"/>
                <a:cs typeface="Simplified Arabic" panose="02020603050405020304" pitchFamily="18" charset="-78"/>
              </a:rPr>
              <a:t>2- </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تحديد السلطات : أي إعطاء السلطة الملائمة للقيام بهذه الواجبات وربط المستويات الإدارية  بعضها مع بعض من الناحيتين الأفقية والرأسية بقصد تنسيق المجهود الجماعي . </a:t>
            </a:r>
            <a:endParaRPr lang="en-US" dirty="0" smtClean="0">
              <a:effectLst/>
              <a:latin typeface="Times New Roman" panose="02020603050405020304" pitchFamily="18" charset="0"/>
              <a:ea typeface="Times New Roman" panose="02020603050405020304" pitchFamily="18" charset="0"/>
            </a:endParaRPr>
          </a:p>
          <a:p>
            <a:pPr marL="228600" algn="just"/>
            <a:r>
              <a:rPr lang="ar-IQ" dirty="0" smtClean="0">
                <a:effectLst/>
                <a:latin typeface="Times New Roman" panose="02020603050405020304" pitchFamily="18" charset="0"/>
                <a:ea typeface="Times New Roman" panose="02020603050405020304" pitchFamily="18" charset="0"/>
                <a:cs typeface="Simplified Arabic" panose="02020603050405020304" pitchFamily="18" charset="-78"/>
              </a:rPr>
              <a:t>3- </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تنمية الهيئة الإدارية  أي وضع الإداريين المسؤولين عن الوحدات الإدارية  كل في منصبة الملائم ، وما </a:t>
            </a:r>
            <a:r>
              <a:rPr lang="ar-SA" dirty="0" err="1" smtClean="0">
                <a:effectLst/>
                <a:latin typeface="Times New Roman" panose="02020603050405020304" pitchFamily="18" charset="0"/>
                <a:ea typeface="Times New Roman" panose="02020603050405020304" pitchFamily="18" charset="0"/>
                <a:cs typeface="Simplified Arabic" panose="02020603050405020304" pitchFamily="18" charset="-78"/>
              </a:rPr>
              <a:t>يتطلبه</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 ذلك من تعيين وتدريب وترقية ونقل وفصل.</a:t>
            </a:r>
            <a:endParaRPr lang="en-US"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99224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65667" y="0"/>
            <a:ext cx="11438465" cy="6740307"/>
          </a:xfrm>
          <a:prstGeom prst="rect">
            <a:avLst/>
          </a:prstGeom>
        </p:spPr>
        <p:txBody>
          <a:bodyPr wrap="square">
            <a:spAutoFit/>
          </a:bodyPr>
          <a:lstStyle/>
          <a:p>
            <a:pPr marL="16510" algn="just">
              <a:lnSpc>
                <a:spcPct val="150000"/>
              </a:lnSpc>
            </a:pPr>
            <a:r>
              <a:rPr lang="ar-SA" dirty="0" smtClean="0">
                <a:solidFill>
                  <a:schemeClr val="accent1">
                    <a:lumMod val="75000"/>
                  </a:schemeClr>
                </a:solidFill>
                <a:effectLst/>
                <a:latin typeface="Times New Roman" panose="02020603050405020304" pitchFamily="18" charset="0"/>
                <a:ea typeface="Times New Roman" panose="02020603050405020304" pitchFamily="18" charset="0"/>
                <a:cs typeface="Simplified Arabic" panose="02020603050405020304" pitchFamily="18" charset="-78"/>
              </a:rPr>
              <a:t>ج</a:t>
            </a:r>
            <a:r>
              <a:rPr lang="ar-SA" b="1" dirty="0" smtClean="0">
                <a:solidFill>
                  <a:schemeClr val="accent1">
                    <a:lumMod val="75000"/>
                  </a:schemeClr>
                </a:solidFill>
                <a:effectLst/>
                <a:latin typeface="Times New Roman" panose="02020603050405020304" pitchFamily="18" charset="0"/>
                <a:ea typeface="Times New Roman" panose="02020603050405020304" pitchFamily="18" charset="0"/>
                <a:cs typeface="Simplified Arabic" panose="02020603050405020304" pitchFamily="18" charset="-78"/>
              </a:rPr>
              <a:t>- التوجيه</a:t>
            </a:r>
            <a:r>
              <a:rPr lang="ar-SA" dirty="0" smtClean="0">
                <a:solidFill>
                  <a:schemeClr val="accent1">
                    <a:lumMod val="75000"/>
                  </a:schemeClr>
                </a:solidFill>
                <a:effectLst/>
                <a:latin typeface="Times New Roman" panose="02020603050405020304" pitchFamily="18" charset="0"/>
                <a:ea typeface="Times New Roman" panose="02020603050405020304" pitchFamily="18" charset="0"/>
                <a:cs typeface="Simplified Arabic" panose="02020603050405020304" pitchFamily="18" charset="-78"/>
              </a:rPr>
              <a:t> : </a:t>
            </a:r>
            <a:endParaRPr lang="en-US" dirty="0" smtClean="0">
              <a:solidFill>
                <a:schemeClr val="accent1">
                  <a:lumMod val="75000"/>
                </a:schemeClr>
              </a:solidFill>
              <a:effectLst/>
              <a:latin typeface="Times New Roman" panose="02020603050405020304" pitchFamily="18" charset="0"/>
              <a:ea typeface="Times New Roman" panose="02020603050405020304" pitchFamily="18" charset="0"/>
            </a:endParaRPr>
          </a:p>
          <a:p>
            <a:pPr marL="16510" algn="just">
              <a:lnSpc>
                <a:spcPct val="150000"/>
              </a:lnSpc>
            </a:pP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المقصود بالتوجيه إصدار التوجيهات والتعليمات للمرؤوسين لإخبارهم بالأعمال التي يجب القيام بها وموعد أدائها . والتوجيه عنصر مهم من عناصر الإدارة  ، فهو حلقه الاتصال بين الخطة الموضوعية لتحقيق الهدف من جهة والتنفيذ من جهة أخرى ولذلك يجب أن تعطى ما يستحق من اهتمام، والتوجيه يتضمن كل ما من شأنه أن يؤدي إلى انجاز الأعمال المطلوبة عن طريق رفع الروح المعنوية والنشاط لدى الأفراد ودفعهم لحسن الأداء ، والتوجيه يجب أن يكون واضحا لا غموض فيه بالنسبة للفرد الذي يصدر إليه التوجيه، ولتنفيذ ذلك يجب أن تكون اللغة المستخدمة في إعطاء التعليمات للمرؤوسين واضحة ولا تحتمل أكثر من معنى . ويشمل التوجيه : </a:t>
            </a:r>
            <a:endParaRPr lang="en-US" dirty="0" smtClean="0">
              <a:effectLst/>
              <a:latin typeface="Times New Roman" panose="02020603050405020304" pitchFamily="18" charset="0"/>
              <a:ea typeface="Times New Roman" panose="02020603050405020304" pitchFamily="18" charset="0"/>
            </a:endParaRPr>
          </a:p>
          <a:p>
            <a:pPr marL="228600" algn="just">
              <a:lnSpc>
                <a:spcPct val="150000"/>
              </a:lnSpc>
            </a:pPr>
            <a:r>
              <a:rPr lang="ar-IQ" dirty="0" smtClean="0">
                <a:effectLst/>
                <a:latin typeface="Times New Roman" panose="02020603050405020304" pitchFamily="18" charset="0"/>
                <a:ea typeface="Times New Roman" panose="02020603050405020304" pitchFamily="18" charset="0"/>
                <a:cs typeface="Simplified Arabic" panose="02020603050405020304" pitchFamily="18" charset="-78"/>
              </a:rPr>
              <a:t>1- </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الاتصال بالمرؤوسين وإرشادهم إلى كيفية إتمام الأعمال بواسطة إصدار التعليمات والشرح والوصف وضرب الأمثلة . وقد يتم الاتصال بطريقة مكتوبة أو شفوية ، يشمل الاتصال على أوامر عامة لا تحتوي تفصيلا لكل الأعمال المطلوب انجازها وإنما يترك للمرؤوسين فرصة التكيف من اجل انجاز العمل ، وقد تكون الأوامر محددة وتشمل على التفاصيل المطلوبة كافة . </a:t>
            </a:r>
            <a:endParaRPr lang="en-US" dirty="0" smtClean="0">
              <a:effectLst/>
              <a:latin typeface="Times New Roman" panose="02020603050405020304" pitchFamily="18" charset="0"/>
              <a:ea typeface="Times New Roman" panose="02020603050405020304" pitchFamily="18" charset="0"/>
            </a:endParaRPr>
          </a:p>
          <a:p>
            <a:pPr marL="228600" algn="just">
              <a:lnSpc>
                <a:spcPct val="150000"/>
              </a:lnSpc>
            </a:pPr>
            <a:r>
              <a:rPr lang="ar-IQ" dirty="0" smtClean="0">
                <a:effectLst/>
                <a:latin typeface="Times New Roman" panose="02020603050405020304" pitchFamily="18" charset="0"/>
                <a:ea typeface="Times New Roman" panose="02020603050405020304" pitchFamily="18" charset="0"/>
                <a:cs typeface="Simplified Arabic" panose="02020603050405020304" pitchFamily="18" charset="-78"/>
              </a:rPr>
              <a:t>2- </a:t>
            </a: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رفع الحالة المعنوية للمرؤوسين والالتزام بمفاهيم القيادة بقصد الحصول على تعاونهم الاختياري في تنفيذ الأعمال . </a:t>
            </a:r>
            <a:endParaRPr lang="en-US" dirty="0" smtClean="0">
              <a:effectLst/>
              <a:latin typeface="Times New Roman" panose="02020603050405020304" pitchFamily="18" charset="0"/>
              <a:ea typeface="Times New Roman" panose="02020603050405020304" pitchFamily="18" charset="0"/>
            </a:endParaRPr>
          </a:p>
          <a:p>
            <a:pPr marL="16510" algn="just">
              <a:lnSpc>
                <a:spcPct val="150000"/>
              </a:lnSpc>
            </a:pPr>
            <a:r>
              <a:rPr lang="ar-SA" b="1" dirty="0" smtClean="0">
                <a:solidFill>
                  <a:schemeClr val="accent1">
                    <a:lumMod val="75000"/>
                  </a:schemeClr>
                </a:solidFill>
                <a:effectLst/>
                <a:latin typeface="Times New Roman" panose="02020603050405020304" pitchFamily="18" charset="0"/>
                <a:ea typeface="Times New Roman" panose="02020603050405020304" pitchFamily="18" charset="0"/>
                <a:cs typeface="Simplified Arabic" panose="02020603050405020304" pitchFamily="18" charset="-78"/>
              </a:rPr>
              <a:t> د- الرقابة</a:t>
            </a:r>
            <a:r>
              <a:rPr lang="ar-SA" dirty="0" smtClean="0">
                <a:solidFill>
                  <a:schemeClr val="accent1">
                    <a:lumMod val="75000"/>
                  </a:schemeClr>
                </a:solidFill>
                <a:effectLst/>
                <a:latin typeface="Times New Roman" panose="02020603050405020304" pitchFamily="18" charset="0"/>
                <a:ea typeface="Times New Roman" panose="02020603050405020304" pitchFamily="18" charset="0"/>
                <a:cs typeface="Simplified Arabic" panose="02020603050405020304" pitchFamily="18" charset="-78"/>
              </a:rPr>
              <a:t> : </a:t>
            </a:r>
            <a:endParaRPr lang="en-US" dirty="0" smtClean="0">
              <a:solidFill>
                <a:schemeClr val="accent1">
                  <a:lumMod val="75000"/>
                </a:schemeClr>
              </a:solidFill>
              <a:effectLst/>
              <a:latin typeface="Times New Roman" panose="02020603050405020304" pitchFamily="18" charset="0"/>
              <a:ea typeface="Times New Roman" panose="02020603050405020304" pitchFamily="18" charset="0"/>
            </a:endParaRPr>
          </a:p>
          <a:p>
            <a:pPr marL="16510" algn="just">
              <a:lnSpc>
                <a:spcPct val="150000"/>
              </a:lnSpc>
            </a:pPr>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المقصود بالرقابة التأكد من أن تنفيذ المهام والاعمال يتم طبقا للخطة الموضوعية ، وانه يؤدي إلى تحقيق الأهداف والعمل على كشف مواطن الضعف لعلاجها وتقويمها ومواطن القوة لتدعيمها وتحسينها، </a:t>
            </a:r>
            <a:r>
              <a:rPr lang="ar-SA" dirty="0" smtClean="0">
                <a:effectLst/>
                <a:ea typeface="Times New Roman" panose="02020603050405020304" pitchFamily="18" charset="0"/>
                <a:cs typeface="Simplified Arabic" panose="02020603050405020304" pitchFamily="18" charset="-78"/>
              </a:rPr>
              <a:t>إن نظام الرقابة الأمثل هو الذي يتدارك وقوع الخطأ ويقضي على أسبابه ، والرقابة قد تكون داخلية نابعة من التنظيم الإداري الداخلي أو قد تكون خارجية تنبع من النظام والقانون العام للدولة ويمكن القول إن الرقابة أصبحت من العمليات الإدارية الضرورية بسبب تضخم حجم التنظيمات وتعدد نشاطها وعدد الأفراد العاملين بها ، وشعور الأفراد بوجود رقابة فعالة ومستمرة يؤدي إلى التزام بالأنظمة والقوانين المعتمدة ، ويمكن التدليل على الرقابة في المؤسسات التعليمية عند قيام المدير بمراقبة أعمال المعلمين والإشراف على توزيع الدروس ومراقبة انتظام الدوام المدرسي والتقيد بالتعليمات .</a:t>
            </a:r>
            <a:endParaRPr lang="ar-IQ" dirty="0"/>
          </a:p>
        </p:txBody>
      </p:sp>
    </p:spTree>
    <p:extLst>
      <p:ext uri="{BB962C8B-B14F-4D97-AF65-F5344CB8AC3E}">
        <p14:creationId xmlns:p14="http://schemas.microsoft.com/office/powerpoint/2010/main" val="686425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65667" y="714840"/>
            <a:ext cx="11319933" cy="5094985"/>
          </a:xfrm>
          <a:prstGeom prst="rect">
            <a:avLst/>
          </a:prstGeom>
        </p:spPr>
        <p:txBody>
          <a:bodyPr wrap="square">
            <a:spAutoFit/>
          </a:bodyPr>
          <a:lstStyle/>
          <a:p>
            <a:pPr algn="justLow">
              <a:lnSpc>
                <a:spcPct val="150000"/>
              </a:lnSpc>
              <a:spcBef>
                <a:spcPts val="100"/>
              </a:spcBef>
            </a:pPr>
            <a:r>
              <a:rPr lang="ar-SA" b="1" dirty="0" smtClean="0">
                <a:solidFill>
                  <a:srgbClr val="C00000"/>
                </a:solidFill>
                <a:effectLst/>
                <a:latin typeface="Times New Roman" panose="02020603050405020304" pitchFamily="18" charset="0"/>
                <a:ea typeface="Times New Roman" panose="02020603050405020304" pitchFamily="18" charset="0"/>
                <a:cs typeface="Simplified Arabic" panose="02020603050405020304" pitchFamily="18" charset="-78"/>
              </a:rPr>
              <a:t>صفات الإدارة المدرسية الناجحة:</a:t>
            </a:r>
            <a:endParaRPr lang="en-US" dirty="0" smtClean="0">
              <a:solidFill>
                <a:srgbClr val="C00000"/>
              </a:solidFill>
              <a:effectLst/>
              <a:latin typeface="Times New Roman" panose="02020603050405020304" pitchFamily="18" charset="0"/>
              <a:ea typeface="Times New Roman" panose="02020603050405020304" pitchFamily="18" charset="0"/>
            </a:endParaRPr>
          </a:p>
          <a:p>
            <a:pPr marL="342900" lvl="0" indent="-342900" algn="just">
              <a:lnSpc>
                <a:spcPct val="150000"/>
              </a:lnSpc>
              <a:spcBef>
                <a:spcPts val="100"/>
              </a:spcBef>
              <a:buFont typeface="+mj-lt"/>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قيادة العمل المدرسي نحو تحقيق الأهداف التربوية من خلال تنفيذ البرامج التعليمية بالمدرسـة بدرجة عالية من الاتساق والفعالية</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 . </a:t>
            </a: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ويجب علي مدير المدرسة أن يعمل بشكل تعـاوني تشاركي من أجل تنفيذ ومتابعة البرامج التعليمية في مدرسته</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 . </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50000"/>
              </a:lnSpc>
              <a:spcBef>
                <a:spcPts val="100"/>
              </a:spcBef>
              <a:buFont typeface="+mj-lt"/>
              <a:buAutoNum type="arabicPeriod"/>
            </a:pP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a:t>
            </a: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إيجاد نوع من العلاقات الإنسانية الحسنة والعمل علي رفع الروح المعنوية للعاملين في المدرسة ، وأن يكون المدير قدوة صالحة في أفعالة وأقواله للمعلمين والطلاب .</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50000"/>
              </a:lnSpc>
              <a:spcBef>
                <a:spcPts val="100"/>
              </a:spcBef>
              <a:buFont typeface="+mj-lt"/>
              <a:buAutoNum type="arabicPeriod"/>
            </a:pP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a:t>
            </a: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تنظيم العمل : إن تنظيم جهود الموارد البشرية وتنسيقها بشكل متضافر ومتكامل يعود علي المدرسة بالنجاح كما يزيد من خبراتهم ، فيجب علي مـدير المدرسـة أن يكـون قادراً علي توجيه سلوك المجموعة نحو تحقيق أهداف المدرسة من خلال توزيع العمـل توزيعـاً عادلاً يراعي فيه قدرات ومهارات وإمكانيات العاملين والاستفادة مـن جهـود المهتمـين بعمـل المدرسة من آباء و معلمين ومجتمع محلي ومؤسسات في تنمية أداء المدرسة وتحـسين خـدماتها لطلابها وللمجتمع المحلي.</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50000"/>
              </a:lnSpc>
              <a:spcBef>
                <a:spcPts val="100"/>
              </a:spcBef>
              <a:buFont typeface="+mj-lt"/>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توفير الظروف الملائمة لأداء العمل</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 : </a:t>
            </a: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الإدارة المدرسية الناجحة هي التي تعمل علي تهيئة الظروف المناسبة والمساعدة علي قيام المدرسة بمهامها وتتمثل هذه الظروف في إشراك الفـرد فـي العمـل المدرسـي وإحساسه بالانتماء إلي المجتمع المدرسي ومعاملتهم بالعدل والإنصاف وإيجاد الثقة بين أعضاء المجتمع المدرسي وبين المدير والعاملين فيه</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 .</a:t>
            </a:r>
            <a:endParaRPr lang="en-US"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557126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4733" y="331366"/>
            <a:ext cx="11726333" cy="5913157"/>
          </a:xfrm>
          <a:prstGeom prst="rect">
            <a:avLst/>
          </a:prstGeom>
        </p:spPr>
        <p:txBody>
          <a:bodyPr wrap="square">
            <a:spAutoFit/>
          </a:bodyPr>
          <a:lstStyle/>
          <a:p>
            <a:pPr lvl="0" algn="just">
              <a:lnSpc>
                <a:spcPct val="150000"/>
              </a:lnSpc>
              <a:spcBef>
                <a:spcPts val="100"/>
              </a:spcBef>
            </a:pPr>
            <a:r>
              <a:rPr lang="ar-SA" dirty="0" smtClean="0">
                <a:latin typeface="Simplified Arabic" panose="02020603050405020304" pitchFamily="18" charset="-78"/>
                <a:ea typeface="Times New Roman" panose="02020603050405020304" pitchFamily="18" charset="0"/>
                <a:cs typeface="Simplified Arabic" panose="02020603050405020304" pitchFamily="18" charset="-78"/>
              </a:rPr>
              <a:t>5. </a:t>
            </a:r>
            <a:r>
              <a:rPr lang="ar-SA" dirty="0" smtClean="0">
                <a:effectLst/>
                <a:latin typeface="Simplified Arabic" panose="02020603050405020304" pitchFamily="18" charset="-78"/>
                <a:ea typeface="Times New Roman" panose="02020603050405020304" pitchFamily="18" charset="0"/>
                <a:cs typeface="Simplified Arabic" panose="02020603050405020304" pitchFamily="18" charset="-78"/>
              </a:rPr>
              <a:t>استخدام الاستراتيجيات المناسبة عند اتخاذ القرار: إن عملية اتخاذ القرار من المهمات الرئيسة لمدير المدرسة ، حيث أن عملية الإدارة المدرسية لا تخرج عن كونها عملية اتخاذ القرار، والإداري الناجح هو القادر علـي الاختيـار الـسديد والصائب من بين عدة استراتيجيات للقرار الذي يناسب الموقف ومن واجبه أن يجـري تقويمـاً وتحليلاً لعملية اتخاذ القرار بالإضافة إلي التعرف علي إمكانية مشاركة المجموعة فـي اتخـاذ القرار ودرجة استعدادهم للمشاركة فيه وما هي النتائج المترتبة علي هذا القرار ؟ فهناك القرارات التي يستدعي أن يتخذها مدير المدرسة منفرداً دون إشراك المجموعة وهنـاك من القرارات ما يستدعي البت فيها بأقصى سرعة ومن القرارات ما يستدعي أن يقـوم مـدير المدرسة بإشراك المعلمين وذوي الشأن فيها.</a:t>
            </a:r>
            <a:endParaRPr lang="en-US" dirty="0" smtClean="0">
              <a:effectLst/>
              <a:latin typeface="Simplified Arabic" panose="02020603050405020304" pitchFamily="18" charset="-78"/>
              <a:ea typeface="Times New Roman" panose="02020603050405020304" pitchFamily="18" charset="0"/>
              <a:cs typeface="Simplified Arabic" panose="02020603050405020304" pitchFamily="18" charset="-78"/>
            </a:endParaRPr>
          </a:p>
          <a:p>
            <a:pPr lvl="0" algn="just">
              <a:lnSpc>
                <a:spcPct val="150000"/>
              </a:lnSpc>
              <a:spcBef>
                <a:spcPts val="100"/>
              </a:spcBef>
            </a:pPr>
            <a:r>
              <a:rPr lang="ar-SA" dirty="0" smtClean="0">
                <a:effectLst/>
                <a:latin typeface="Simplified Arabic" panose="02020603050405020304" pitchFamily="18" charset="-78"/>
                <a:ea typeface="Times New Roman" panose="02020603050405020304" pitchFamily="18" charset="0"/>
                <a:cs typeface="Simplified Arabic" panose="02020603050405020304" pitchFamily="18" charset="-78"/>
              </a:rPr>
              <a:t>6. مواكبة التغير والقدرة علي استخدام التكنولوجيا الإدارية: إن نجاح المؤسسة وتطويرها يقاس بمدى تقدمها الإداري وقـدرة إدارتهـا علـي التغيير والتجديد المستمر والمدرسة بصفتها مؤسسة تربوية اجتماعية تعليمية تتأثر بما يدور حولهـا في المجتمع من تغيرات في جوانب الحياة المختلفة فإن نجاح المدرسة يكمن في قدرة إدارتها علـي مواكبة التطور والأخذ بأسبابه وأساليبه بما يدعم التوازن بين ما تقوم به المدرسة وما يـسود فـي المجتمع من تطورات.</a:t>
            </a:r>
            <a:endParaRPr lang="en-US" dirty="0" smtClean="0">
              <a:effectLst/>
              <a:latin typeface="Simplified Arabic" panose="02020603050405020304" pitchFamily="18" charset="-78"/>
              <a:ea typeface="Times New Roman" panose="02020603050405020304" pitchFamily="18" charset="0"/>
              <a:cs typeface="Simplified Arabic" panose="02020603050405020304" pitchFamily="18" charset="-78"/>
            </a:endParaRPr>
          </a:p>
          <a:p>
            <a:pPr lvl="0" algn="just">
              <a:lnSpc>
                <a:spcPct val="150000"/>
              </a:lnSpc>
              <a:spcBef>
                <a:spcPts val="100"/>
              </a:spcBef>
            </a:pPr>
            <a:r>
              <a:rPr lang="ar-SA" dirty="0" smtClean="0">
                <a:effectLst/>
                <a:latin typeface="Simplified Arabic" panose="02020603050405020304" pitchFamily="18" charset="-78"/>
                <a:ea typeface="Times New Roman" panose="02020603050405020304" pitchFamily="18" charset="0"/>
                <a:cs typeface="Simplified Arabic" panose="02020603050405020304" pitchFamily="18" charset="-78"/>
              </a:rPr>
              <a:t>7. القدرة علي القيام بعملية التقويم</a:t>
            </a:r>
            <a:r>
              <a:rPr lang="en-US" dirty="0" smtClean="0">
                <a:effectLst/>
                <a:latin typeface="Simplified Arabic" panose="02020603050405020304" pitchFamily="18" charset="-78"/>
                <a:ea typeface="Times New Roman" panose="02020603050405020304" pitchFamily="18" charset="0"/>
                <a:cs typeface="Simplified Arabic" panose="02020603050405020304" pitchFamily="18" charset="-78"/>
              </a:rPr>
              <a:t> : </a:t>
            </a:r>
            <a:r>
              <a:rPr lang="ar-SA" dirty="0" smtClean="0">
                <a:effectLst/>
                <a:latin typeface="Simplified Arabic" panose="02020603050405020304" pitchFamily="18" charset="-78"/>
                <a:ea typeface="Times New Roman" panose="02020603050405020304" pitchFamily="18" charset="0"/>
                <a:cs typeface="Simplified Arabic" panose="02020603050405020304" pitchFamily="18" charset="-78"/>
              </a:rPr>
              <a:t>يتحدد نجاح الإدارة المدرسية في أداء مهامها ومهارة مدير المدرسة في تنفيذ عملية التقويم الذي يحتـاج إليها في معظم مهامه وذلك من خلال تقويم الخطط ومراجعتها ووضع المعايير التي يمكن من خلالها القيام بعملية قياس الأداء وتقويمه في ضوء الأهداف كما يحتاج مدير المدرسة عملية التقـويم فـي تقويم الآراء والمقترحات التي يتقدم بها الموظفون والمعلمون والطلبة والمجتمع المحلي .</a:t>
            </a:r>
            <a:endParaRPr lang="en-US" dirty="0" smtClean="0">
              <a:effectLst/>
              <a:latin typeface="Simplified Arabic" panose="02020603050405020304" pitchFamily="18" charset="-78"/>
              <a:ea typeface="Times New Roman" panose="02020603050405020304" pitchFamily="18" charset="0"/>
              <a:cs typeface="Simplified Arabic" panose="02020603050405020304" pitchFamily="18" charset="-78"/>
            </a:endParaRPr>
          </a:p>
          <a:p>
            <a:pPr marL="228600" algn="just">
              <a:lnSpc>
                <a:spcPct val="150000"/>
              </a:lnSpc>
              <a:spcBef>
                <a:spcPts val="100"/>
              </a:spcBef>
            </a:pPr>
            <a:r>
              <a:rPr lang="ar-SA" dirty="0" smtClean="0">
                <a:effectLst/>
                <a:latin typeface="Simplified Arabic" panose="02020603050405020304" pitchFamily="18" charset="-78"/>
                <a:ea typeface="Times New Roman" panose="02020603050405020304" pitchFamily="18" charset="0"/>
                <a:cs typeface="Simplified Arabic" panose="02020603050405020304" pitchFamily="18" charset="-78"/>
              </a:rPr>
              <a:t>مما سبق نلاحظ أن هذه الأسس العامة التي يجب أن تستند إليها الإدارة المدرسية حتى تتفوق فـي عملها وتكون علي درجة من الفاعلية هي في حقيقتها سمات يجب أن تتوفر في رأس الهـرم فـي جهاز الإدارة المدرسية وهو مدير المدرسة بصفته قائداً للمدرسة ومجتمعها ، فالإدارة المدرسية في حقيقتها جهاز متكامل من العاملين فريق متعاون يساهم كل من فيه بدوره تجمعهـم رابطة العمل المشترك وتحمل المسئولية</a:t>
            </a:r>
            <a:r>
              <a:rPr lang="en-US" dirty="0" smtClean="0">
                <a:effectLst/>
                <a:latin typeface="Simplified Arabic" panose="02020603050405020304" pitchFamily="18" charset="-78"/>
                <a:ea typeface="Times New Roman" panose="02020603050405020304" pitchFamily="18" charset="0"/>
                <a:cs typeface="Simplified Arabic" panose="02020603050405020304" pitchFamily="18" charset="-78"/>
              </a:rPr>
              <a:t>.</a:t>
            </a:r>
            <a:endParaRPr lang="en-US" dirty="0">
              <a:effectLst/>
              <a:latin typeface="Simplified Arabic" panose="02020603050405020304" pitchFamily="18" charset="-78"/>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20513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524934" y="189601"/>
            <a:ext cx="11379199" cy="6328271"/>
          </a:xfrm>
          <a:prstGeom prst="rect">
            <a:avLst/>
          </a:prstGeom>
        </p:spPr>
        <p:txBody>
          <a:bodyPr wrap="square">
            <a:spAutoFit/>
          </a:bodyPr>
          <a:lstStyle/>
          <a:p>
            <a:pPr algn="just"/>
            <a:r>
              <a:rPr lang="ar-SA" b="1" dirty="0" smtClean="0">
                <a:solidFill>
                  <a:srgbClr val="C00000"/>
                </a:solidFill>
                <a:effectLst/>
                <a:latin typeface="Times New Roman" panose="02020603050405020304" pitchFamily="18" charset="0"/>
                <a:ea typeface="Times New Roman" panose="02020603050405020304" pitchFamily="18" charset="0"/>
                <a:cs typeface="Simplified Arabic" panose="02020603050405020304" pitchFamily="18" charset="-78"/>
              </a:rPr>
              <a:t>المعوقات التي تواجه الإدارة المدرسية :</a:t>
            </a:r>
            <a:endParaRPr lang="en-US" dirty="0" smtClean="0">
              <a:solidFill>
                <a:srgbClr val="C00000"/>
              </a:solidFill>
              <a:effectLst/>
              <a:latin typeface="Times New Roman" panose="02020603050405020304" pitchFamily="18" charset="0"/>
              <a:ea typeface="Times New Roman" panose="02020603050405020304" pitchFamily="18" charset="0"/>
            </a:endParaRPr>
          </a:p>
          <a:p>
            <a:pPr algn="just"/>
            <a:r>
              <a:rPr lang="ar-SA" dirty="0" smtClean="0">
                <a:effectLst/>
                <a:latin typeface="Times New Roman" panose="02020603050405020304" pitchFamily="18" charset="0"/>
                <a:ea typeface="Times New Roman" panose="02020603050405020304" pitchFamily="18" charset="0"/>
                <a:cs typeface="Simplified Arabic" panose="02020603050405020304" pitchFamily="18" charset="-78"/>
              </a:rPr>
              <a:t>تواجه الادارة المدرسية خلال قيامها بهامها المنوطة بها العديد من العقبات والصعوبات التي تجعل من أدائها لوظائفها صعبا، ونحاول ان نلخص الى ما توصل اليه المختصين والباحثين في مجال الإدارة التربوية </a:t>
            </a:r>
            <a:r>
              <a:rPr lang="en-US" dirty="0" smtClean="0">
                <a:effectLst/>
                <a:latin typeface="Simplified Arabic" panose="02020603050405020304" pitchFamily="18" charset="-78"/>
                <a:ea typeface="Times New Roman" panose="02020603050405020304" pitchFamily="18" charset="0"/>
              </a:rPr>
              <a:t>:</a:t>
            </a:r>
            <a:endParaRPr lang="en-US" dirty="0" smtClean="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القوانين والتعليمات الحالية لا تتوافق مع متغيرات المرحلة الحالية.</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عدم الاخذ باقتراحات مديري المدارس لتحسين العملية التعليمية.</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عدد المعلمين او المدرسين لا يتوافق مع اعداد الطلبة </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افتقار بعض مديري المدارس للمهارات الإدارية اللازمة لتحقيق اهداف العملية التعليمية التعلمية.</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ضعف اداء بعض المعلمين في الجانب التخصصي او التربوي (المهني) او الاداري</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ضعف مخرجات المعاهد والكليات التربوية .</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كثرة العطل خلال العام الدراسي تؤثر بشكل سلبي على الإدارة المدرسية والمعلم والطالب.</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المناهج الدراسية لا تتناسب مع المراحل العمرية للطلبة .</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انتشار ظاهرة الدروس الخصوصية وأثرها السلبي على العمل المدرسي</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كثرة اعداد الطلبة في الصف الواحد </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ضعف اهتمام الطلبة بالواجبات المنزلية.</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ضعف اهتمام أولياء الأمور بالمستوى العلمي لأبنائهم.</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ضعف تعاون أولياء الأمور مع الإدارة المدرسية.</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قلة توافر المخصصات المالية الكافية للمدرسة</a:t>
            </a:r>
            <a:r>
              <a:rPr lang="en-US" dirty="0" smtClean="0">
                <a:effectLst/>
                <a:latin typeface="Simplified Arabic" panose="02020603050405020304" pitchFamily="18" charset="-78"/>
                <a:ea typeface="Times New Roman" panose="02020603050405020304" pitchFamily="18" charset="0"/>
                <a:cs typeface="Arial" panose="020B0604020202020204" pitchFamily="34" charset="0"/>
              </a:rPr>
              <a:t>.</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عدم تجهيز المدرسة بالوسائل التعليمية الحديثة او المختبرات العلمية .</a:t>
            </a:r>
            <a:endParaRPr lang="en-US" dirty="0" smtClean="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Simplified Arabic" panose="02020603050405020304" pitchFamily="18" charset="-78"/>
              <a:buAutoNum type="arabicPeriod"/>
            </a:pPr>
            <a:r>
              <a:rPr lang="ar-SA" dirty="0" smtClean="0">
                <a:effectLst/>
                <a:latin typeface="Calibri" panose="020F0502020204030204" pitchFamily="34" charset="0"/>
                <a:ea typeface="Times New Roman" panose="02020603050405020304" pitchFamily="18" charset="0"/>
                <a:cs typeface="Simplified Arabic" panose="02020603050405020304" pitchFamily="18" charset="-78"/>
              </a:rPr>
              <a:t>ضعف استحداث بنايات مدرسية لاستيعاب اعداد الطلبة المتزايد، فضلا عن عدم صيانة الابنية المدرسية وافتقارها الى المرافق المناسبة للأنشطة المدرسية. </a:t>
            </a:r>
            <a:endParaRPr lang="en-US"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623193071"/>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1505</Words>
  <Application>Microsoft Office PowerPoint</Application>
  <PresentationFormat>ملء الشاشة</PresentationFormat>
  <Paragraphs>72</Paragraphs>
  <Slides>7</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7</vt:i4>
      </vt:variant>
    </vt:vector>
  </HeadingPairs>
  <TitlesOfParts>
    <vt:vector size="13" baseType="lpstr">
      <vt:lpstr>Arial</vt:lpstr>
      <vt:lpstr>Calibri</vt:lpstr>
      <vt:lpstr>Calibri Light</vt:lpstr>
      <vt:lpstr>Simplified Arabic</vt:lpstr>
      <vt:lpstr>Times New Roman</vt: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SACC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Maher</dc:creator>
  <cp:lastModifiedBy>Maher</cp:lastModifiedBy>
  <cp:revision>3</cp:revision>
  <dcterms:created xsi:type="dcterms:W3CDTF">2019-01-07T22:29:35Z</dcterms:created>
  <dcterms:modified xsi:type="dcterms:W3CDTF">2019-01-07T22:45:35Z</dcterms:modified>
</cp:coreProperties>
</file>