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1" r:id="rId2"/>
    <p:sldId id="256" r:id="rId3"/>
    <p:sldId id="257" r:id="rId4"/>
    <p:sldId id="258" r:id="rId5"/>
    <p:sldId id="259" r:id="rId6"/>
    <p:sldId id="260" r:id="rId7"/>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013" autoAdjust="0"/>
    <p:restoredTop sz="94660"/>
  </p:normalViewPr>
  <p:slideViewPr>
    <p:cSldViewPr snapToGrid="0">
      <p:cViewPr varScale="1">
        <p:scale>
          <a:sx n="111" d="100"/>
          <a:sy n="111" d="100"/>
        </p:scale>
        <p:origin x="12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3DE5B9ED-2469-45E9-955D-EC0E8A11C575}" type="datetimeFigureOut">
              <a:rPr lang="ar-IQ" smtClean="0"/>
              <a:t>27/04/1440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3EEAE75-4142-447C-A423-7E4ABFA1B5C9}" type="slidenum">
              <a:rPr lang="ar-IQ" smtClean="0"/>
              <a:t>‹#›</a:t>
            </a:fld>
            <a:endParaRPr lang="ar-IQ"/>
          </a:p>
        </p:txBody>
      </p:sp>
    </p:spTree>
    <p:extLst>
      <p:ext uri="{BB962C8B-B14F-4D97-AF65-F5344CB8AC3E}">
        <p14:creationId xmlns:p14="http://schemas.microsoft.com/office/powerpoint/2010/main" val="364084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3DE5B9ED-2469-45E9-955D-EC0E8A11C575}" type="datetimeFigureOut">
              <a:rPr lang="ar-IQ" smtClean="0"/>
              <a:t>27/04/1440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3EEAE75-4142-447C-A423-7E4ABFA1B5C9}" type="slidenum">
              <a:rPr lang="ar-IQ" smtClean="0"/>
              <a:t>‹#›</a:t>
            </a:fld>
            <a:endParaRPr lang="ar-IQ"/>
          </a:p>
        </p:txBody>
      </p:sp>
    </p:spTree>
    <p:extLst>
      <p:ext uri="{BB962C8B-B14F-4D97-AF65-F5344CB8AC3E}">
        <p14:creationId xmlns:p14="http://schemas.microsoft.com/office/powerpoint/2010/main" val="3498213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3DE5B9ED-2469-45E9-955D-EC0E8A11C575}" type="datetimeFigureOut">
              <a:rPr lang="ar-IQ" smtClean="0"/>
              <a:t>27/04/1440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3EEAE75-4142-447C-A423-7E4ABFA1B5C9}" type="slidenum">
              <a:rPr lang="ar-IQ" smtClean="0"/>
              <a:t>‹#›</a:t>
            </a:fld>
            <a:endParaRPr lang="ar-IQ"/>
          </a:p>
        </p:txBody>
      </p:sp>
    </p:spTree>
    <p:extLst>
      <p:ext uri="{BB962C8B-B14F-4D97-AF65-F5344CB8AC3E}">
        <p14:creationId xmlns:p14="http://schemas.microsoft.com/office/powerpoint/2010/main" val="2695910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3DE5B9ED-2469-45E9-955D-EC0E8A11C575}" type="datetimeFigureOut">
              <a:rPr lang="ar-IQ" smtClean="0"/>
              <a:t>27/04/1440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3EEAE75-4142-447C-A423-7E4ABFA1B5C9}" type="slidenum">
              <a:rPr lang="ar-IQ" smtClean="0"/>
              <a:t>‹#›</a:t>
            </a:fld>
            <a:endParaRPr lang="ar-IQ"/>
          </a:p>
        </p:txBody>
      </p:sp>
    </p:spTree>
    <p:extLst>
      <p:ext uri="{BB962C8B-B14F-4D97-AF65-F5344CB8AC3E}">
        <p14:creationId xmlns:p14="http://schemas.microsoft.com/office/powerpoint/2010/main" val="608173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DE5B9ED-2469-45E9-955D-EC0E8A11C575}" type="datetimeFigureOut">
              <a:rPr lang="ar-IQ" smtClean="0"/>
              <a:t>27/04/1440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3EEAE75-4142-447C-A423-7E4ABFA1B5C9}" type="slidenum">
              <a:rPr lang="ar-IQ" smtClean="0"/>
              <a:t>‹#›</a:t>
            </a:fld>
            <a:endParaRPr lang="ar-IQ"/>
          </a:p>
        </p:txBody>
      </p:sp>
    </p:spTree>
    <p:extLst>
      <p:ext uri="{BB962C8B-B14F-4D97-AF65-F5344CB8AC3E}">
        <p14:creationId xmlns:p14="http://schemas.microsoft.com/office/powerpoint/2010/main" val="1238327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3DE5B9ED-2469-45E9-955D-EC0E8A11C575}" type="datetimeFigureOut">
              <a:rPr lang="ar-IQ" smtClean="0"/>
              <a:t>27/04/1440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D3EEAE75-4142-447C-A423-7E4ABFA1B5C9}" type="slidenum">
              <a:rPr lang="ar-IQ" smtClean="0"/>
              <a:t>‹#›</a:t>
            </a:fld>
            <a:endParaRPr lang="ar-IQ"/>
          </a:p>
        </p:txBody>
      </p:sp>
    </p:spTree>
    <p:extLst>
      <p:ext uri="{BB962C8B-B14F-4D97-AF65-F5344CB8AC3E}">
        <p14:creationId xmlns:p14="http://schemas.microsoft.com/office/powerpoint/2010/main" val="1274927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3DE5B9ED-2469-45E9-955D-EC0E8A11C575}" type="datetimeFigureOut">
              <a:rPr lang="ar-IQ" smtClean="0"/>
              <a:t>27/04/1440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D3EEAE75-4142-447C-A423-7E4ABFA1B5C9}" type="slidenum">
              <a:rPr lang="ar-IQ" smtClean="0"/>
              <a:t>‹#›</a:t>
            </a:fld>
            <a:endParaRPr lang="ar-IQ"/>
          </a:p>
        </p:txBody>
      </p:sp>
    </p:spTree>
    <p:extLst>
      <p:ext uri="{BB962C8B-B14F-4D97-AF65-F5344CB8AC3E}">
        <p14:creationId xmlns:p14="http://schemas.microsoft.com/office/powerpoint/2010/main" val="3960311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3DE5B9ED-2469-45E9-955D-EC0E8A11C575}" type="datetimeFigureOut">
              <a:rPr lang="ar-IQ" smtClean="0"/>
              <a:t>27/04/1440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D3EEAE75-4142-447C-A423-7E4ABFA1B5C9}" type="slidenum">
              <a:rPr lang="ar-IQ" smtClean="0"/>
              <a:t>‹#›</a:t>
            </a:fld>
            <a:endParaRPr lang="ar-IQ"/>
          </a:p>
        </p:txBody>
      </p:sp>
    </p:spTree>
    <p:extLst>
      <p:ext uri="{BB962C8B-B14F-4D97-AF65-F5344CB8AC3E}">
        <p14:creationId xmlns:p14="http://schemas.microsoft.com/office/powerpoint/2010/main" val="1542482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DE5B9ED-2469-45E9-955D-EC0E8A11C575}" type="datetimeFigureOut">
              <a:rPr lang="ar-IQ" smtClean="0"/>
              <a:t>27/04/1440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D3EEAE75-4142-447C-A423-7E4ABFA1B5C9}" type="slidenum">
              <a:rPr lang="ar-IQ" smtClean="0"/>
              <a:t>‹#›</a:t>
            </a:fld>
            <a:endParaRPr lang="ar-IQ"/>
          </a:p>
        </p:txBody>
      </p:sp>
    </p:spTree>
    <p:extLst>
      <p:ext uri="{BB962C8B-B14F-4D97-AF65-F5344CB8AC3E}">
        <p14:creationId xmlns:p14="http://schemas.microsoft.com/office/powerpoint/2010/main" val="3716762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DE5B9ED-2469-45E9-955D-EC0E8A11C575}" type="datetimeFigureOut">
              <a:rPr lang="ar-IQ" smtClean="0"/>
              <a:t>27/04/1440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D3EEAE75-4142-447C-A423-7E4ABFA1B5C9}" type="slidenum">
              <a:rPr lang="ar-IQ" smtClean="0"/>
              <a:t>‹#›</a:t>
            </a:fld>
            <a:endParaRPr lang="ar-IQ"/>
          </a:p>
        </p:txBody>
      </p:sp>
    </p:spTree>
    <p:extLst>
      <p:ext uri="{BB962C8B-B14F-4D97-AF65-F5344CB8AC3E}">
        <p14:creationId xmlns:p14="http://schemas.microsoft.com/office/powerpoint/2010/main" val="348794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DE5B9ED-2469-45E9-955D-EC0E8A11C575}" type="datetimeFigureOut">
              <a:rPr lang="ar-IQ" smtClean="0"/>
              <a:t>27/04/1440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D3EEAE75-4142-447C-A423-7E4ABFA1B5C9}" type="slidenum">
              <a:rPr lang="ar-IQ" smtClean="0"/>
              <a:t>‹#›</a:t>
            </a:fld>
            <a:endParaRPr lang="ar-IQ"/>
          </a:p>
        </p:txBody>
      </p:sp>
    </p:spTree>
    <p:extLst>
      <p:ext uri="{BB962C8B-B14F-4D97-AF65-F5344CB8AC3E}">
        <p14:creationId xmlns:p14="http://schemas.microsoft.com/office/powerpoint/2010/main" val="19005778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DE5B9ED-2469-45E9-955D-EC0E8A11C575}" type="datetimeFigureOut">
              <a:rPr lang="ar-IQ" smtClean="0"/>
              <a:t>27/04/1440</a:t>
            </a:fld>
            <a:endParaRPr lang="ar-IQ"/>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3EEAE75-4142-447C-A423-7E4ABFA1B5C9}" type="slidenum">
              <a:rPr lang="ar-IQ" smtClean="0"/>
              <a:t>‹#›</a:t>
            </a:fld>
            <a:endParaRPr lang="ar-IQ"/>
          </a:p>
        </p:txBody>
      </p:sp>
    </p:spTree>
    <p:extLst>
      <p:ext uri="{BB962C8B-B14F-4D97-AF65-F5344CB8AC3E}">
        <p14:creationId xmlns:p14="http://schemas.microsoft.com/office/powerpoint/2010/main" val="12483617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مستطيل 3"/>
          <p:cNvSpPr/>
          <p:nvPr/>
        </p:nvSpPr>
        <p:spPr>
          <a:xfrm>
            <a:off x="3056467" y="1823668"/>
            <a:ext cx="6096000" cy="3785652"/>
          </a:xfrm>
          <a:prstGeom prst="rect">
            <a:avLst/>
          </a:prstGeom>
        </p:spPr>
        <p:txBody>
          <a:bodyPr>
            <a:spAutoFit/>
          </a:bodyPr>
          <a:lstStyle/>
          <a:p>
            <a:pPr algn="ctr"/>
            <a:r>
              <a:rPr lang="ar-SA" sz="2000" b="1" dirty="0" smtClean="0">
                <a:effectLst/>
                <a:latin typeface="Times New Roman" panose="02020603050405020304" pitchFamily="18" charset="0"/>
                <a:ea typeface="Times New Roman" panose="02020603050405020304" pitchFamily="18" charset="0"/>
                <a:cs typeface="Simplified Arabic" panose="02020603050405020304" pitchFamily="18" charset="-78"/>
              </a:rPr>
              <a:t>مادة الإدارة التربوية</a:t>
            </a:r>
          </a:p>
          <a:p>
            <a:pPr algn="ctr"/>
            <a:r>
              <a:rPr lang="ar-SA" sz="2000" b="1" dirty="0" smtClean="0">
                <a:effectLst/>
                <a:latin typeface="Times New Roman" panose="02020603050405020304" pitchFamily="18" charset="0"/>
                <a:ea typeface="Times New Roman" panose="02020603050405020304" pitchFamily="18" charset="0"/>
                <a:cs typeface="Simplified Arabic" panose="02020603050405020304" pitchFamily="18" charset="-78"/>
              </a:rPr>
              <a:t> </a:t>
            </a:r>
          </a:p>
          <a:p>
            <a:pPr algn="ctr"/>
            <a:r>
              <a:rPr lang="ar-SA" sz="2000" b="1" dirty="0" smtClean="0">
                <a:latin typeface="Times New Roman" panose="02020603050405020304" pitchFamily="18" charset="0"/>
                <a:ea typeface="Times New Roman" panose="02020603050405020304" pitchFamily="18" charset="0"/>
                <a:cs typeface="Simplified Arabic" panose="02020603050405020304" pitchFamily="18" charset="-78"/>
              </a:rPr>
              <a:t>الموضوع / الإدارة بين المفهوم التقليدي والمفهوم الالكتروني</a:t>
            </a:r>
          </a:p>
          <a:p>
            <a:pPr algn="ctr"/>
            <a:endParaRPr lang="ar-SA" sz="2000" b="1"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ctr"/>
            <a:endParaRPr lang="ar-SA" sz="2000" b="1" dirty="0" smtClean="0">
              <a:latin typeface="Times New Roman" panose="02020603050405020304" pitchFamily="18" charset="0"/>
              <a:ea typeface="Times New Roman" panose="02020603050405020304" pitchFamily="18" charset="0"/>
              <a:cs typeface="Simplified Arabic" panose="02020603050405020304" pitchFamily="18" charset="-78"/>
            </a:endParaRPr>
          </a:p>
          <a:p>
            <a:pPr algn="ctr"/>
            <a:endParaRPr lang="ar-SA" sz="2000" b="1"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ctr"/>
            <a:endParaRPr lang="ar-SA" sz="2000" b="1" dirty="0" smtClean="0">
              <a:latin typeface="Times New Roman" panose="02020603050405020304" pitchFamily="18" charset="0"/>
              <a:ea typeface="Times New Roman" panose="02020603050405020304" pitchFamily="18" charset="0"/>
              <a:cs typeface="Simplified Arabic" panose="02020603050405020304" pitchFamily="18" charset="-78"/>
            </a:endParaRPr>
          </a:p>
          <a:p>
            <a:pPr algn="ctr"/>
            <a:endParaRPr lang="ar-SA" sz="2000" b="1"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ctr"/>
            <a:r>
              <a:rPr lang="ar-SA" sz="2000" b="1" dirty="0" smtClean="0">
                <a:latin typeface="Times New Roman" panose="02020603050405020304" pitchFamily="18" charset="0"/>
                <a:ea typeface="Times New Roman" panose="02020603050405020304" pitchFamily="18" charset="0"/>
                <a:cs typeface="Simplified Arabic" panose="02020603050405020304" pitchFamily="18" charset="-78"/>
              </a:rPr>
              <a:t>اعداد </a:t>
            </a:r>
          </a:p>
          <a:p>
            <a:pPr algn="ctr"/>
            <a:r>
              <a:rPr lang="ar-SA" sz="2000" b="1" dirty="0" smtClean="0">
                <a:effectLst/>
                <a:latin typeface="Times New Roman" panose="02020603050405020304" pitchFamily="18" charset="0"/>
                <a:ea typeface="Times New Roman" panose="02020603050405020304" pitchFamily="18" charset="0"/>
                <a:cs typeface="Simplified Arabic" panose="02020603050405020304" pitchFamily="18" charset="-78"/>
              </a:rPr>
              <a:t>م. وسام عماد عبد الغني</a:t>
            </a:r>
          </a:p>
          <a:p>
            <a:pPr algn="ctr"/>
            <a:endParaRPr lang="ar-SA" sz="2000" b="1" dirty="0">
              <a:latin typeface="Times New Roman" panose="02020603050405020304" pitchFamily="18" charset="0"/>
              <a:ea typeface="Times New Roman" panose="02020603050405020304" pitchFamily="18" charset="0"/>
              <a:cs typeface="Simplified Arabic" panose="02020603050405020304" pitchFamily="18" charset="-78"/>
            </a:endParaRPr>
          </a:p>
          <a:p>
            <a:pPr algn="ctr"/>
            <a:r>
              <a:rPr lang="ar-SA" sz="2000" b="1" dirty="0" smtClean="0">
                <a:effectLst/>
                <a:latin typeface="Times New Roman" panose="02020603050405020304" pitchFamily="18" charset="0"/>
                <a:ea typeface="Times New Roman" panose="02020603050405020304" pitchFamily="18" charset="0"/>
                <a:cs typeface="Simplified Arabic" panose="02020603050405020304" pitchFamily="18" charset="-78"/>
              </a:rPr>
              <a:t>2018-2019</a:t>
            </a:r>
            <a:endParaRPr lang="en-US" sz="2000" dirty="0" smtClean="0">
              <a:effectLst/>
              <a:latin typeface="Times New Roman" panose="02020603050405020304" pitchFamily="18" charset="0"/>
              <a:ea typeface="Times New Roman" panose="02020603050405020304" pitchFamily="18" charset="0"/>
            </a:endParaRPr>
          </a:p>
        </p:txBody>
      </p:sp>
      <p:sp>
        <p:nvSpPr>
          <p:cNvPr id="5" name="مستطيل 4"/>
          <p:cNvSpPr/>
          <p:nvPr/>
        </p:nvSpPr>
        <p:spPr>
          <a:xfrm>
            <a:off x="7095067" y="299668"/>
            <a:ext cx="6096000" cy="1015663"/>
          </a:xfrm>
          <a:prstGeom prst="rect">
            <a:avLst/>
          </a:prstGeom>
        </p:spPr>
        <p:txBody>
          <a:bodyPr>
            <a:spAutoFit/>
          </a:bodyPr>
          <a:lstStyle/>
          <a:p>
            <a:pPr algn="ctr"/>
            <a:r>
              <a:rPr lang="ar-SA" sz="2000" b="1" dirty="0" smtClean="0">
                <a:effectLst/>
                <a:latin typeface="Times New Roman" panose="02020603050405020304" pitchFamily="18" charset="0"/>
                <a:ea typeface="Times New Roman" panose="02020603050405020304" pitchFamily="18" charset="0"/>
                <a:cs typeface="Simplified Arabic" panose="02020603050405020304" pitchFamily="18" charset="-78"/>
              </a:rPr>
              <a:t>وزارة التعليم العالي والبحث العلمي </a:t>
            </a:r>
          </a:p>
          <a:p>
            <a:pPr algn="ctr"/>
            <a:r>
              <a:rPr lang="ar-SA" sz="2000" b="1" dirty="0" smtClean="0">
                <a:latin typeface="Times New Roman" panose="02020603050405020304" pitchFamily="18" charset="0"/>
                <a:ea typeface="Times New Roman" panose="02020603050405020304" pitchFamily="18" charset="0"/>
                <a:cs typeface="Simplified Arabic" panose="02020603050405020304" pitchFamily="18" charset="-78"/>
              </a:rPr>
              <a:t>جامعة ديالى </a:t>
            </a:r>
          </a:p>
          <a:p>
            <a:pPr algn="ctr"/>
            <a:r>
              <a:rPr lang="ar-SA" sz="2000" b="1" dirty="0" smtClean="0">
                <a:effectLst/>
                <a:latin typeface="Times New Roman" panose="02020603050405020304" pitchFamily="18" charset="0"/>
                <a:ea typeface="Times New Roman" panose="02020603050405020304" pitchFamily="18" charset="0"/>
                <a:cs typeface="Simplified Arabic" panose="02020603050405020304" pitchFamily="18" charset="-78"/>
              </a:rPr>
              <a:t>كلية التربية للعلوم الصرفة / قسم الحاسبات</a:t>
            </a:r>
            <a:endParaRPr lang="en-US" sz="2000" dirty="0" smtClean="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635135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30201" y="428179"/>
            <a:ext cx="11489266" cy="5262979"/>
          </a:xfrm>
          <a:prstGeom prst="rect">
            <a:avLst/>
          </a:prstGeom>
        </p:spPr>
        <p:txBody>
          <a:bodyPr wrap="square">
            <a:spAutoFit/>
          </a:bodyPr>
          <a:lstStyle/>
          <a:p>
            <a:pPr algn="just">
              <a:lnSpc>
                <a:spcPct val="150000"/>
              </a:lnSpc>
            </a:pPr>
            <a:r>
              <a:rPr lang="ar-SA" sz="1600" b="1" dirty="0" smtClean="0">
                <a:solidFill>
                  <a:srgbClr val="C00000"/>
                </a:solidFill>
                <a:effectLst/>
                <a:latin typeface="Times New Roman" panose="02020603050405020304" pitchFamily="18" charset="0"/>
                <a:ea typeface="Times New Roman" panose="02020603050405020304" pitchFamily="18" charset="0"/>
                <a:cs typeface="Simplified Arabic" panose="02020603050405020304" pitchFamily="18" charset="-78"/>
              </a:rPr>
              <a:t>الإدارة بين المفهوم التقليدي والمفهوم الإلكتروني:</a:t>
            </a:r>
            <a:endParaRPr lang="en-US" sz="1200" dirty="0" smtClean="0">
              <a:solidFill>
                <a:srgbClr val="C00000"/>
              </a:solidFill>
              <a:effectLst/>
              <a:latin typeface="Times New Roman" panose="02020603050405020304" pitchFamily="18" charset="0"/>
              <a:ea typeface="Times New Roman" panose="02020603050405020304" pitchFamily="18" charset="0"/>
            </a:endParaRPr>
          </a:p>
          <a:p>
            <a:pPr algn="just">
              <a:lnSpc>
                <a:spcPct val="150000"/>
              </a:lnSpc>
            </a:pPr>
            <a:r>
              <a:rPr lang="ar-SA" sz="1600" dirty="0" smtClean="0">
                <a:effectLst/>
                <a:latin typeface="Times New Roman" panose="02020603050405020304" pitchFamily="18" charset="0"/>
                <a:ea typeface="Times New Roman" panose="02020603050405020304" pitchFamily="18" charset="0"/>
                <a:cs typeface="Simplified Arabic" panose="02020603050405020304" pitchFamily="18" charset="-78"/>
              </a:rPr>
              <a:t>استخدام مصطلح الإدارة التقليدية في التعليم ليعبر عن الأفراد الذين يمارسون الأعمال الإدارية في المؤسسات التربوية، كما استخدم ليدل على الوظيفة أو المركز الذي يشغله هؤلاء الأفراد، كما تم التعبير عن الإدارة التقليدية أيضاً بأنها علم أو فن أو نظام، يتم من خلاله الوصول إلى الهدف بأحسن الوسائل وبالتكاليف الملائمة وفي الوقت الملائم بالاستخدام الأمثل للإمكانيات المتاحة، وفي الإدارة التقليدية تظهر هيمنة فئة من الأفراد في منظمة ما على أعمال الآخرين من خلال القيام بالعديد من الوظائف وذلك وصولاً لتحقيق الأهداف المرجوة.</a:t>
            </a:r>
            <a:endParaRPr lang="en-US" sz="1200" dirty="0" smtClean="0">
              <a:effectLst/>
              <a:latin typeface="Times New Roman" panose="02020603050405020304" pitchFamily="18" charset="0"/>
              <a:ea typeface="Times New Roman" panose="02020603050405020304" pitchFamily="18" charset="0"/>
            </a:endParaRPr>
          </a:p>
          <a:p>
            <a:pPr algn="just">
              <a:lnSpc>
                <a:spcPct val="150000"/>
              </a:lnSpc>
            </a:pPr>
            <a:r>
              <a:rPr lang="ar-SA" sz="1600" dirty="0" smtClean="0">
                <a:effectLst/>
                <a:latin typeface="Times New Roman" panose="02020603050405020304" pitchFamily="18" charset="0"/>
                <a:ea typeface="Times New Roman" panose="02020603050405020304" pitchFamily="18" charset="0"/>
                <a:cs typeface="Simplified Arabic" panose="02020603050405020304" pitchFamily="18" charset="-78"/>
              </a:rPr>
              <a:t>أما الإدارة الإلكترونية في التعليم فما هي إلا نمط جديد من أنماط الإدارة التعليمية، ترك آثاره الواسعة على المؤسسات التربوية ومجالات عملها، واستراتيجياتها، ووظائفها، والواقع أن هذه التأثيرات لا تعود فقط إلى البعد التكنولوجي المتمثل بالتكنولوجيات الرقمية، وإنما تعود أيضاً إلى البعد الإداري المتمثل بتطوير المفاهيم الإدارية التي تراكمت لعقود عديدة، وأصبحت تعمل على تحقيق المزيد من المرونة الإدارية في التفويض، والتمكين الإداري.</a:t>
            </a:r>
            <a:endParaRPr lang="en-US" sz="1200" dirty="0" smtClean="0">
              <a:effectLst/>
              <a:latin typeface="Times New Roman" panose="02020603050405020304" pitchFamily="18" charset="0"/>
              <a:ea typeface="Times New Roman" panose="02020603050405020304" pitchFamily="18" charset="0"/>
            </a:endParaRPr>
          </a:p>
          <a:p>
            <a:pPr algn="just">
              <a:lnSpc>
                <a:spcPct val="150000"/>
              </a:lnSpc>
            </a:pPr>
            <a:r>
              <a:rPr lang="ar-SA" sz="1600" dirty="0" smtClean="0">
                <a:effectLst/>
                <a:latin typeface="Times New Roman" panose="02020603050405020304" pitchFamily="18" charset="0"/>
                <a:ea typeface="Times New Roman" panose="02020603050405020304" pitchFamily="18" charset="0"/>
                <a:cs typeface="Simplified Arabic" panose="02020603050405020304" pitchFamily="18" charset="-78"/>
              </a:rPr>
              <a:t>ومن خلال ما سبق ، فإنه يمكن تقسيم مصطلح الإدارة الإلكترونية إلى قسمين، أولهما الإدارة، وهو يعبر عن نشاط إنجاز الأعمال من خلال جهود الآخرين لتحقيق الأهداف المرجوة، وثانيهما الإلكترونية من خلال ما يلي:</a:t>
            </a:r>
            <a:endParaRPr lang="en-US" sz="1200" dirty="0" smtClean="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cs"/>
              <a:buAutoNum type="arabic2Minus"/>
              <a:tabLst>
                <a:tab pos="914400" algn="l"/>
              </a:tabLst>
            </a:pPr>
            <a:r>
              <a:rPr lang="ar-SA" sz="1600" dirty="0" smtClean="0">
                <a:effectLst/>
                <a:latin typeface="Times New Roman" panose="02020603050405020304" pitchFamily="18" charset="0"/>
                <a:ea typeface="Times New Roman" panose="02020603050405020304" pitchFamily="18" charset="0"/>
                <a:cs typeface="Simplified Arabic" panose="02020603050405020304" pitchFamily="18" charset="-78"/>
              </a:rPr>
              <a:t>الانتقال من إدارة الأشياء إلى إدارة الرقميات.</a:t>
            </a:r>
            <a:endParaRPr lang="en-US" sz="1200" dirty="0" smtClean="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cs"/>
              <a:buAutoNum type="arabic2Minus"/>
              <a:tabLst>
                <a:tab pos="914400" algn="l"/>
              </a:tabLst>
            </a:pPr>
            <a:r>
              <a:rPr lang="ar-SA" sz="1600" dirty="0" smtClean="0">
                <a:effectLst/>
                <a:latin typeface="Times New Roman" panose="02020603050405020304" pitchFamily="18" charset="0"/>
                <a:ea typeface="Times New Roman" panose="02020603050405020304" pitchFamily="18" charset="0"/>
                <a:cs typeface="Simplified Arabic" panose="02020603050405020304" pitchFamily="18" charset="-78"/>
              </a:rPr>
              <a:t>الانتقال من الإدارة المباشرة إلى الإدارة عن بعد.</a:t>
            </a:r>
            <a:endParaRPr lang="en-US" sz="1200" dirty="0" smtClean="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cs"/>
              <a:buAutoNum type="arabic2Minus"/>
              <a:tabLst>
                <a:tab pos="914400" algn="l"/>
              </a:tabLst>
            </a:pPr>
            <a:r>
              <a:rPr lang="ar-SA" sz="1600" dirty="0" smtClean="0">
                <a:effectLst/>
                <a:latin typeface="Times New Roman" panose="02020603050405020304" pitchFamily="18" charset="0"/>
                <a:ea typeface="Times New Roman" panose="02020603050405020304" pitchFamily="18" charset="0"/>
                <a:cs typeface="Simplified Arabic" panose="02020603050405020304" pitchFamily="18" charset="-78"/>
              </a:rPr>
              <a:t>الانتقال من التنظيم الهرمي إلى التنظيم الشبكي.</a:t>
            </a:r>
            <a:endParaRPr lang="en-US" sz="1200" dirty="0" smtClean="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cs"/>
              <a:buAutoNum type="arabic2Minus"/>
              <a:tabLst>
                <a:tab pos="914400" algn="l"/>
              </a:tabLst>
            </a:pPr>
            <a:r>
              <a:rPr lang="ar-SA" sz="1600" dirty="0" smtClean="0">
                <a:effectLst/>
                <a:latin typeface="Times New Roman" panose="02020603050405020304" pitchFamily="18" charset="0"/>
                <a:ea typeface="Times New Roman" panose="02020603050405020304" pitchFamily="18" charset="0"/>
                <a:cs typeface="Simplified Arabic" panose="02020603050405020304" pitchFamily="18" charset="-78"/>
              </a:rPr>
              <a:t>الانتقال من قيادة الآخر إلى قيادة الذات.</a:t>
            </a:r>
            <a:endParaRPr lang="en-US" sz="1200" dirty="0" smtClean="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82362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37067" y="469837"/>
            <a:ext cx="11692465" cy="1304203"/>
          </a:xfrm>
          <a:prstGeom prst="rect">
            <a:avLst/>
          </a:prstGeom>
        </p:spPr>
        <p:txBody>
          <a:bodyPr wrap="square">
            <a:spAutoFit/>
          </a:bodyPr>
          <a:lstStyle/>
          <a:p>
            <a:pPr lvl="0" algn="just">
              <a:lnSpc>
                <a:spcPct val="150000"/>
              </a:lnSpc>
            </a:pPr>
            <a:r>
              <a:rPr lang="ar-SA" dirty="0">
                <a:solidFill>
                  <a:prstClr val="black"/>
                </a:solidFill>
                <a:latin typeface="Times New Roman" panose="02020603050405020304" pitchFamily="18" charset="0"/>
                <a:ea typeface="Times New Roman" panose="02020603050405020304" pitchFamily="18" charset="0"/>
                <a:cs typeface="Simplified Arabic" panose="02020603050405020304" pitchFamily="18" charset="-78"/>
              </a:rPr>
              <a:t>ويرى كثير من المختصين أن الإدارة الإلكترونية امتداد لتطور الفكر الإداري وللمدارس الفكرية عبر أكثر من قرن من الزمان ابتداءً بالمدرسة الكلاسيكية المتضمنة في النموذج البيروقراطي المثالي لماكس فيبر، والإدارة العلمية لفريدك تايلور، ووظائف الإدارة لهنري </a:t>
            </a:r>
            <a:r>
              <a:rPr lang="ar-SA" dirty="0" err="1">
                <a:solidFill>
                  <a:prstClr val="black"/>
                </a:solidFill>
                <a:latin typeface="Times New Roman" panose="02020603050405020304" pitchFamily="18" charset="0"/>
                <a:ea typeface="Times New Roman" panose="02020603050405020304" pitchFamily="18" charset="0"/>
                <a:cs typeface="Simplified Arabic" panose="02020603050405020304" pitchFamily="18" charset="-78"/>
              </a:rPr>
              <a:t>فايول</a:t>
            </a:r>
            <a:r>
              <a:rPr lang="ar-SA" dirty="0">
                <a:solidFill>
                  <a:prstClr val="black"/>
                </a:solidFill>
                <a:latin typeface="Times New Roman" panose="02020603050405020304" pitchFamily="18" charset="0"/>
                <a:ea typeface="Times New Roman" panose="02020603050405020304" pitchFamily="18" charset="0"/>
                <a:cs typeface="Simplified Arabic" panose="02020603050405020304" pitchFamily="18" charset="-78"/>
              </a:rPr>
              <a:t>، إلى مدرسة العلاقات الإنسانية </a:t>
            </a:r>
            <a:r>
              <a:rPr lang="ar-SA" dirty="0" err="1">
                <a:solidFill>
                  <a:prstClr val="black"/>
                </a:solidFill>
                <a:latin typeface="Times New Roman" panose="02020603050405020304" pitchFamily="18" charset="0"/>
                <a:ea typeface="Times New Roman" panose="02020603050405020304" pitchFamily="18" charset="0"/>
                <a:cs typeface="Simplified Arabic" panose="02020603050405020304" pitchFamily="18" charset="-78"/>
              </a:rPr>
              <a:t>لإلتون</a:t>
            </a:r>
            <a:r>
              <a:rPr lang="ar-SA" dirty="0">
                <a:solidFill>
                  <a:prstClr val="black"/>
                </a:solidFill>
                <a:latin typeface="Times New Roman" panose="02020603050405020304" pitchFamily="18" charset="0"/>
                <a:ea typeface="Times New Roman" panose="02020603050405020304" pitchFamily="18" charset="0"/>
                <a:cs typeface="Simplified Arabic" panose="02020603050405020304" pitchFamily="18" charset="-78"/>
              </a:rPr>
              <a:t> مايو، إلى المدخل الكمي لمدرسة النظم، ثم المدرسة </a:t>
            </a:r>
            <a:r>
              <a:rPr lang="ar-SA" dirty="0" err="1">
                <a:solidFill>
                  <a:prstClr val="black"/>
                </a:solidFill>
                <a:latin typeface="Times New Roman" panose="02020603050405020304" pitchFamily="18" charset="0"/>
                <a:ea typeface="Times New Roman" panose="02020603050405020304" pitchFamily="18" charset="0"/>
                <a:cs typeface="Simplified Arabic" panose="02020603050405020304" pitchFamily="18" charset="-78"/>
              </a:rPr>
              <a:t>الموقفية</a:t>
            </a:r>
            <a:r>
              <a:rPr lang="ar-SA" dirty="0">
                <a:solidFill>
                  <a:prstClr val="black"/>
                </a:solidFill>
                <a:latin typeface="Times New Roman" panose="02020603050405020304" pitchFamily="18" charset="0"/>
                <a:ea typeface="Times New Roman" panose="02020603050405020304" pitchFamily="18" charset="0"/>
                <a:cs typeface="Simplified Arabic" panose="02020603050405020304" pitchFamily="18" charset="-78"/>
              </a:rPr>
              <a:t>، ثم المنظمة المتعلمة، وأخيراً الإدارة الإلكترونية .</a:t>
            </a:r>
            <a:endParaRPr lang="en-US" dirty="0">
              <a:solidFill>
                <a:prstClr val="black"/>
              </a:solidFill>
              <a:latin typeface="Times New Roman" panose="02020603050405020304" pitchFamily="18" charset="0"/>
              <a:ea typeface="Times New Roman" panose="02020603050405020304" pitchFamily="18" charset="0"/>
            </a:endParaRPr>
          </a:p>
        </p:txBody>
      </p:sp>
      <p:sp>
        <p:nvSpPr>
          <p:cNvPr id="5" name="مستطيل 4"/>
          <p:cNvSpPr/>
          <p:nvPr/>
        </p:nvSpPr>
        <p:spPr>
          <a:xfrm>
            <a:off x="237067" y="1774040"/>
            <a:ext cx="11692465" cy="5043688"/>
          </a:xfrm>
          <a:prstGeom prst="rect">
            <a:avLst/>
          </a:prstGeom>
        </p:spPr>
        <p:txBody>
          <a:bodyPr wrap="square">
            <a:spAutoFit/>
          </a:bodyPr>
          <a:lstStyle/>
          <a:p>
            <a:pPr algn="just">
              <a:lnSpc>
                <a:spcPct val="150000"/>
              </a:lnSpc>
            </a:pPr>
            <a:r>
              <a:rPr lang="ar-SA" b="1" dirty="0" smtClean="0">
                <a:solidFill>
                  <a:srgbClr val="0070C0"/>
                </a:solidFill>
                <a:effectLst/>
                <a:latin typeface="Times New Roman" panose="02020603050405020304" pitchFamily="18" charset="0"/>
                <a:ea typeface="Times New Roman" panose="02020603050405020304" pitchFamily="18" charset="0"/>
                <a:cs typeface="Simplified Arabic" panose="02020603050405020304" pitchFamily="18" charset="-78"/>
              </a:rPr>
              <a:t>مفهوم الإدارة الإلكترونية:</a:t>
            </a:r>
            <a:endParaRPr lang="en-US" dirty="0" smtClean="0">
              <a:solidFill>
                <a:srgbClr val="0070C0"/>
              </a:solidFill>
              <a:effectLst/>
              <a:latin typeface="Times New Roman" panose="02020603050405020304" pitchFamily="18" charset="0"/>
              <a:ea typeface="Times New Roman" panose="02020603050405020304" pitchFamily="18" charset="0"/>
            </a:endParaRPr>
          </a:p>
          <a:p>
            <a:pPr algn="just">
              <a:lnSpc>
                <a:spcPct val="150000"/>
              </a:lnSpc>
            </a:pPr>
            <a:r>
              <a:rPr lang="ar-EG" dirty="0" smtClean="0">
                <a:effectLst/>
                <a:latin typeface="Times New Roman" panose="02020603050405020304" pitchFamily="18" charset="0"/>
                <a:ea typeface="Times New Roman" panose="02020603050405020304" pitchFamily="18" charset="0"/>
                <a:cs typeface="Simplified Arabic" panose="02020603050405020304" pitchFamily="18" charset="-78"/>
              </a:rPr>
              <a:t>إن الإدارة الإلكترونية قد تبدو للبعض وكأنها جاءت مع الإنترنت الذي بدأ استخدامه التجاري وللأغراض العامة في منتصف التسعينات بعد أن استخدمت لفترة طويلة لأغراض عسكرية وأكاديمية إلا أن الأمر قد يكون كذلك على الأقل من زوايا معينة، فأتمته المكاتب وجدت منذ أكثر من عقدين من الزمن في الآلات (كالهاتف والفاكس والحفظ الآلي والميكروفيلم وغيرها) كما أن الرقابة الرقمية بالحاسوب والتصميم والتصنيع بمساعدة الحاسوب والتصنيع المتكامل بالحاسوب والمستودع وتطبيقات الذكاء الصناعي في الانتاج والخدمات، كلها نماذج لإحالة الآلة والأنظمة الآلية والحاسوبية في الإدارة محل العاملين في الأنشطة التشغيلية ومحل المديرين في التوجيهات والتعليمات الآلية استناداً إلى برمجة مسبقة.</a:t>
            </a:r>
            <a:endParaRPr lang="en-US" dirty="0" smtClean="0">
              <a:effectLst/>
              <a:latin typeface="Times New Roman" panose="02020603050405020304" pitchFamily="18" charset="0"/>
              <a:ea typeface="Times New Roman" panose="02020603050405020304" pitchFamily="18" charset="0"/>
            </a:endParaRPr>
          </a:p>
          <a:p>
            <a:pPr algn="just">
              <a:lnSpc>
                <a:spcPct val="150000"/>
              </a:lnSpc>
            </a:pPr>
            <a:r>
              <a:rPr lang="ar-EG" dirty="0" smtClean="0">
                <a:effectLst/>
                <a:latin typeface="Times New Roman" panose="02020603050405020304" pitchFamily="18" charset="0"/>
                <a:ea typeface="Times New Roman" panose="02020603050405020304" pitchFamily="18" charset="0"/>
                <a:cs typeface="Simplified Arabic" panose="02020603050405020304" pitchFamily="18" charset="-78"/>
              </a:rPr>
              <a:t>ويقصد بالإدارة الإلكترونية "تلك العملية الإدارية القائمة على الإفادة من الإمكانات المتميزة للإنترنت وشبكات الأعمال في التخطيط والتوجيه، والرقابة على الموارد، والقدرات الجوهرية للمنظمة والآخرين بدون حدود من أجل تحقيق أهدافها"</a:t>
            </a:r>
            <a:r>
              <a:rPr lang="ar-EG" baseline="30000" dirty="0" smtClean="0">
                <a:effectLst/>
                <a:latin typeface="Times New Roman" panose="02020603050405020304" pitchFamily="18" charset="0"/>
                <a:ea typeface="Times New Roman" panose="02020603050405020304" pitchFamily="18" charset="0"/>
                <a:cs typeface="Simplified Arabic" panose="02020603050405020304" pitchFamily="18" charset="-78"/>
              </a:rPr>
              <a:t>.</a:t>
            </a:r>
            <a:endParaRPr lang="en-US" dirty="0" smtClean="0">
              <a:effectLst/>
              <a:latin typeface="Times New Roman" panose="02020603050405020304" pitchFamily="18" charset="0"/>
              <a:ea typeface="Times New Roman" panose="02020603050405020304" pitchFamily="18" charset="0"/>
            </a:endParaRPr>
          </a:p>
          <a:p>
            <a:pPr algn="just">
              <a:lnSpc>
                <a:spcPct val="150000"/>
              </a:lnSpc>
            </a:pPr>
            <a:r>
              <a:rPr lang="ar-EG" dirty="0" smtClean="0">
                <a:effectLst/>
                <a:latin typeface="Times New Roman" panose="02020603050405020304" pitchFamily="18" charset="0"/>
                <a:ea typeface="Times New Roman" panose="02020603050405020304" pitchFamily="18" charset="0"/>
                <a:cs typeface="Simplified Arabic" panose="02020603050405020304" pitchFamily="18" charset="-78"/>
              </a:rPr>
              <a:t>وتعرف الإدارة الإلكترونية بأنها "استخدام خليط من التكنولوجيا لأداء الأعمال والإسراع بهذا الأداء وإيجاد آلية متقدمة لتبادل المعلومات داخل المنظمة وبينها وبين المنظمات الأخرى</a:t>
            </a:r>
            <a:r>
              <a:rPr lang="ar-EG" baseline="30000" dirty="0" smtClean="0">
                <a:effectLst/>
                <a:latin typeface="Times New Roman" panose="02020603050405020304" pitchFamily="18" charset="0"/>
                <a:ea typeface="Times New Roman" panose="02020603050405020304" pitchFamily="18" charset="0"/>
                <a:cs typeface="Simplified Arabic" panose="02020603050405020304" pitchFamily="18" charset="-78"/>
              </a:rPr>
              <a:t>.</a:t>
            </a:r>
            <a:endParaRPr lang="en-US" dirty="0" smtClean="0">
              <a:effectLst/>
              <a:latin typeface="Times New Roman" panose="02020603050405020304" pitchFamily="18" charset="0"/>
              <a:ea typeface="Times New Roman" panose="02020603050405020304" pitchFamily="18" charset="0"/>
            </a:endParaRPr>
          </a:p>
          <a:p>
            <a:pPr algn="just">
              <a:lnSpc>
                <a:spcPct val="150000"/>
              </a:lnSpc>
            </a:pPr>
            <a:r>
              <a:rPr lang="ar-EG" dirty="0" smtClean="0">
                <a:effectLst/>
                <a:latin typeface="Times New Roman" panose="02020603050405020304" pitchFamily="18" charset="0"/>
                <a:ea typeface="Times New Roman" panose="02020603050405020304" pitchFamily="18" charset="0"/>
                <a:cs typeface="Simplified Arabic" panose="02020603050405020304" pitchFamily="18" charset="-78"/>
              </a:rPr>
              <a:t>وتعرف الإدارة الإلكترونية بأنها: هي المظلة الكبيرة التي تتفرع عنها تطبيقات مختلفة مثل التجارة الإلكترونية والأعمال الإلكترونية، وكذلك الحكومة الإلكترونية والتعليم الإلكتروني، وبالتالي نجد أن الإدارة الإلكترونية أشمل وأعم.</a:t>
            </a:r>
            <a:endParaRPr lang="en-US" dirty="0" smtClean="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349605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31800" y="503535"/>
            <a:ext cx="11421533" cy="888705"/>
          </a:xfrm>
          <a:prstGeom prst="rect">
            <a:avLst/>
          </a:prstGeom>
        </p:spPr>
        <p:txBody>
          <a:bodyPr wrap="square">
            <a:spAutoFit/>
          </a:bodyPr>
          <a:lstStyle/>
          <a:p>
            <a:pPr lvl="0" algn="just">
              <a:lnSpc>
                <a:spcPct val="150000"/>
              </a:lnSpc>
            </a:pPr>
            <a:r>
              <a:rPr lang="ar-EG" b="1" dirty="0">
                <a:solidFill>
                  <a:prstClr val="black"/>
                </a:solidFill>
                <a:latin typeface="Times New Roman" panose="02020603050405020304" pitchFamily="18" charset="0"/>
                <a:ea typeface="Times New Roman" panose="02020603050405020304" pitchFamily="18" charset="0"/>
                <a:cs typeface="Simplified Arabic" panose="02020603050405020304" pitchFamily="18" charset="-78"/>
              </a:rPr>
              <a:t>وعرفت الإدارة الإلكترونية </a:t>
            </a:r>
            <a:r>
              <a:rPr lang="ar-EG" dirty="0">
                <a:solidFill>
                  <a:prstClr val="black"/>
                </a:solidFill>
                <a:latin typeface="Times New Roman" panose="02020603050405020304" pitchFamily="18" charset="0"/>
                <a:ea typeface="Times New Roman" panose="02020603050405020304" pitchFamily="18" charset="0"/>
                <a:cs typeface="Simplified Arabic" panose="02020603050405020304" pitchFamily="18" charset="-78"/>
              </a:rPr>
              <a:t>بأنها تهيئة فرص ميسرة لتقديم الخدمات لطلابها من خلال الحاسب الآلي، وتخفيف هذه المشكلات الناجمة عن تعامل طالب الخدمة مع موظف غير معتدل المزاج.</a:t>
            </a:r>
            <a:endParaRPr lang="en-US" dirty="0">
              <a:solidFill>
                <a:prstClr val="black"/>
              </a:solidFill>
              <a:latin typeface="Times New Roman" panose="02020603050405020304" pitchFamily="18" charset="0"/>
              <a:ea typeface="Times New Roman" panose="02020603050405020304" pitchFamily="18" charset="0"/>
            </a:endParaRPr>
          </a:p>
        </p:txBody>
      </p:sp>
      <p:sp>
        <p:nvSpPr>
          <p:cNvPr id="5" name="مستطيل 4"/>
          <p:cNvSpPr/>
          <p:nvPr/>
        </p:nvSpPr>
        <p:spPr>
          <a:xfrm>
            <a:off x="524934" y="1482173"/>
            <a:ext cx="11328399" cy="3797193"/>
          </a:xfrm>
          <a:prstGeom prst="rect">
            <a:avLst/>
          </a:prstGeom>
        </p:spPr>
        <p:txBody>
          <a:bodyPr wrap="square">
            <a:spAutoFit/>
          </a:bodyPr>
          <a:lstStyle/>
          <a:p>
            <a:pPr algn="just">
              <a:lnSpc>
                <a:spcPct val="150000"/>
              </a:lnSpc>
            </a:pPr>
            <a:r>
              <a:rPr lang="ar-EG" b="1" dirty="0" smtClean="0">
                <a:effectLst/>
                <a:latin typeface="Times New Roman" panose="02020603050405020304" pitchFamily="18" charset="0"/>
                <a:ea typeface="Times New Roman" panose="02020603050405020304" pitchFamily="18" charset="0"/>
                <a:cs typeface="Simplified Arabic" panose="02020603050405020304" pitchFamily="18" charset="-78"/>
              </a:rPr>
              <a:t>أما </a:t>
            </a:r>
            <a:r>
              <a:rPr lang="ar-EG" b="1" dirty="0" err="1" smtClean="0">
                <a:effectLst/>
                <a:latin typeface="Times New Roman" panose="02020603050405020304" pitchFamily="18" charset="0"/>
                <a:ea typeface="Times New Roman" panose="02020603050405020304" pitchFamily="18" charset="0"/>
                <a:cs typeface="Simplified Arabic" panose="02020603050405020304" pitchFamily="18" charset="-78"/>
              </a:rPr>
              <a:t>جوكوبس</a:t>
            </a:r>
            <a:r>
              <a:rPr lang="ar-EG" b="1" dirty="0" smtClean="0">
                <a:effectLst/>
                <a:latin typeface="Times New Roman" panose="02020603050405020304" pitchFamily="18" charset="0"/>
                <a:ea typeface="Times New Roman" panose="02020603050405020304" pitchFamily="18" charset="0"/>
                <a:cs typeface="Simplified Arabic" panose="02020603050405020304" pitchFamily="18" charset="-78"/>
              </a:rPr>
              <a:t> (</a:t>
            </a:r>
            <a:r>
              <a:rPr lang="en-US" b="1" dirty="0" smtClean="0">
                <a:effectLst/>
                <a:latin typeface="Simplified Arabic" panose="02020603050405020304" pitchFamily="18" charset="-78"/>
                <a:ea typeface="Times New Roman" panose="02020603050405020304" pitchFamily="18" charset="0"/>
              </a:rPr>
              <a:t>Jacobs</a:t>
            </a:r>
            <a:r>
              <a:rPr lang="ar-EG" b="1" dirty="0" smtClean="0">
                <a:effectLst/>
                <a:latin typeface="Times New Roman" panose="02020603050405020304" pitchFamily="18" charset="0"/>
                <a:ea typeface="Times New Roman" panose="02020603050405020304" pitchFamily="18" charset="0"/>
                <a:cs typeface="Simplified Arabic" panose="02020603050405020304" pitchFamily="18" charset="-78"/>
              </a:rPr>
              <a:t>) فيعرفها بأنها</a:t>
            </a:r>
            <a:r>
              <a:rPr lang="ar-EG" dirty="0" smtClean="0">
                <a:effectLst/>
                <a:latin typeface="Times New Roman" panose="02020603050405020304" pitchFamily="18" charset="0"/>
                <a:ea typeface="Times New Roman" panose="02020603050405020304" pitchFamily="18" charset="0"/>
                <a:cs typeface="Simplified Arabic" panose="02020603050405020304" pitchFamily="18" charset="-78"/>
              </a:rPr>
              <a:t>: بمثابة مجموعة من الشركاء، أو الكيانات تتعامل بكفاية وفاعلية من خلال استخدام مجموعة أنظمة وآليات تقنية المعلومات والاتصالات فائقة ومتقدمة لأداء الأعمال بشكل منظم ودقيق.</a:t>
            </a:r>
            <a:endParaRPr lang="en-US" dirty="0" smtClean="0">
              <a:effectLst/>
              <a:latin typeface="Times New Roman" panose="02020603050405020304" pitchFamily="18" charset="0"/>
              <a:ea typeface="Times New Roman" panose="02020603050405020304" pitchFamily="18" charset="0"/>
            </a:endParaRPr>
          </a:p>
          <a:p>
            <a:pPr algn="just">
              <a:lnSpc>
                <a:spcPct val="150000"/>
              </a:lnSpc>
            </a:pPr>
            <a:r>
              <a:rPr lang="ar-EG" b="1" dirty="0" smtClean="0">
                <a:effectLst/>
                <a:latin typeface="Times New Roman" panose="02020603050405020304" pitchFamily="18" charset="0"/>
                <a:ea typeface="Times New Roman" panose="02020603050405020304" pitchFamily="18" charset="0"/>
                <a:cs typeface="Simplified Arabic" panose="02020603050405020304" pitchFamily="18" charset="-78"/>
              </a:rPr>
              <a:t>ويرى لام (</a:t>
            </a:r>
            <a:r>
              <a:rPr lang="en-US" b="1" dirty="0" smtClean="0">
                <a:effectLst/>
                <a:latin typeface="Simplified Arabic" panose="02020603050405020304" pitchFamily="18" charset="-78"/>
                <a:ea typeface="Times New Roman" panose="02020603050405020304" pitchFamily="18" charset="0"/>
              </a:rPr>
              <a:t>Lam</a:t>
            </a:r>
            <a:r>
              <a:rPr lang="ar-EG" b="1" dirty="0" smtClean="0">
                <a:effectLst/>
                <a:latin typeface="Times New Roman" panose="02020603050405020304" pitchFamily="18" charset="0"/>
                <a:ea typeface="Times New Roman" panose="02020603050405020304" pitchFamily="18" charset="0"/>
                <a:cs typeface="Simplified Arabic" panose="02020603050405020304" pitchFamily="18" charset="-78"/>
              </a:rPr>
              <a:t>) في تعريفه بأنها</a:t>
            </a:r>
            <a:r>
              <a:rPr lang="ar-EG" dirty="0" smtClean="0">
                <a:effectLst/>
                <a:latin typeface="Times New Roman" panose="02020603050405020304" pitchFamily="18" charset="0"/>
                <a:ea typeface="Times New Roman" panose="02020603050405020304" pitchFamily="18" charset="0"/>
                <a:cs typeface="Simplified Arabic" panose="02020603050405020304" pitchFamily="18" charset="-78"/>
              </a:rPr>
              <a:t>: مجموعة من شبكات الاتصال الإلكترونية التي تنتقل فيها البيانات والوثائق من المنظمات الافتراضية إلى المنظمات التربوية.</a:t>
            </a:r>
            <a:endParaRPr lang="en-US" dirty="0" smtClean="0">
              <a:effectLst/>
              <a:latin typeface="Times New Roman" panose="02020603050405020304" pitchFamily="18" charset="0"/>
              <a:ea typeface="Times New Roman" panose="02020603050405020304" pitchFamily="18" charset="0"/>
            </a:endParaRPr>
          </a:p>
          <a:p>
            <a:pPr algn="just">
              <a:lnSpc>
                <a:spcPct val="150000"/>
              </a:lnSpc>
            </a:pPr>
            <a:r>
              <a:rPr lang="ar-EG" dirty="0" smtClean="0">
                <a:effectLst/>
                <a:latin typeface="Times New Roman" panose="02020603050405020304" pitchFamily="18" charset="0"/>
                <a:ea typeface="Times New Roman" panose="02020603050405020304" pitchFamily="18" charset="0"/>
                <a:cs typeface="Simplified Arabic" panose="02020603050405020304" pitchFamily="18" charset="-78"/>
              </a:rPr>
              <a:t>ويبقي القاسم المشترك بين التعاريف التي تناولت مفهوم الإدارة الإلكترونية قائماً هنا لدى هذه التعاريف في الحرص على أهمية المعلومات، والاعتماد على تقنيات الاتصال الإلكترونية، وليست الورقية، وأيضا عنصر السرعة في الإنجاز هو ما تراهن عليه إدارات التقنية.</a:t>
            </a:r>
            <a:endParaRPr lang="en-US" dirty="0" smtClean="0">
              <a:effectLst/>
              <a:latin typeface="Times New Roman" panose="02020603050405020304" pitchFamily="18" charset="0"/>
              <a:ea typeface="Times New Roman" panose="02020603050405020304" pitchFamily="18" charset="0"/>
            </a:endParaRPr>
          </a:p>
          <a:p>
            <a:pPr algn="just">
              <a:lnSpc>
                <a:spcPct val="150000"/>
              </a:lnSpc>
            </a:pPr>
            <a:r>
              <a:rPr lang="ar-SA" dirty="0" smtClean="0">
                <a:solidFill>
                  <a:srgbClr val="0070C0"/>
                </a:solidFill>
                <a:effectLst/>
                <a:latin typeface="Times New Roman" panose="02020603050405020304" pitchFamily="18" charset="0"/>
                <a:ea typeface="Times New Roman" panose="02020603050405020304" pitchFamily="18" charset="0"/>
                <a:cs typeface="Simplified Arabic" panose="02020603050405020304" pitchFamily="18" charset="-78"/>
              </a:rPr>
              <a:t>وتعرف الإدارة الالكترونية في التعليم: </a:t>
            </a:r>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بأنها عبارة عن منظومة إلكترونية متكاملة تهدف إلى تحويل العمل الإداري التقليدي العادي من إدارة يدوية ورقية إلى إدارة باستخدام الأجهزة الإلكترونية والتكنولوجية وذلك بالاعتماد على نظم معلوماتية ومعرفية وعقلية عليا قوية تساعد في اتخاذ القرار الإداري بأسرع وقت وبأقل جهد وتكاليف.</a:t>
            </a:r>
            <a:endParaRPr lang="en-US"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75583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7207204" y="321790"/>
            <a:ext cx="4737195" cy="369332"/>
          </a:xfrm>
          <a:prstGeom prst="rect">
            <a:avLst/>
          </a:prstGeom>
        </p:spPr>
        <p:txBody>
          <a:bodyPr wrap="none">
            <a:spAutoFit/>
          </a:bodyPr>
          <a:lstStyle/>
          <a:p>
            <a:pPr algn="just"/>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ويبين جدول (1) مقارنة بين الإدارة التقليدية والإدارة الإلكترونية:</a:t>
            </a:r>
            <a:endParaRPr lang="en-US" dirty="0">
              <a:effectLst/>
              <a:latin typeface="Times New Roman" panose="02020603050405020304" pitchFamily="18" charset="0"/>
              <a:ea typeface="Times New Roman" panose="02020603050405020304" pitchFamily="18" charset="0"/>
            </a:endParaRPr>
          </a:p>
        </p:txBody>
      </p:sp>
      <p:graphicFrame>
        <p:nvGraphicFramePr>
          <p:cNvPr id="10" name="جدول 9"/>
          <p:cNvGraphicFramePr>
            <a:graphicFrameLocks noGrp="1"/>
          </p:cNvGraphicFramePr>
          <p:nvPr>
            <p:extLst>
              <p:ext uri="{D42A27DB-BD31-4B8C-83A1-F6EECF244321}">
                <p14:modId xmlns:p14="http://schemas.microsoft.com/office/powerpoint/2010/main" val="2003799820"/>
              </p:ext>
            </p:extLst>
          </p:nvPr>
        </p:nvGraphicFramePr>
        <p:xfrm>
          <a:off x="677333" y="769186"/>
          <a:ext cx="10430934" cy="3728974"/>
        </p:xfrm>
        <a:graphic>
          <a:graphicData uri="http://schemas.openxmlformats.org/drawingml/2006/table">
            <a:tbl>
              <a:tblPr rtl="1" firstRow="1" firstCol="1" lastRow="1" lastCol="1" bandRow="1" bandCol="1"/>
              <a:tblGrid>
                <a:gridCol w="628539"/>
                <a:gridCol w="2898203"/>
                <a:gridCol w="3683606"/>
                <a:gridCol w="3220586"/>
              </a:tblGrid>
              <a:tr h="0">
                <a:tc>
                  <a:txBody>
                    <a:bodyPr/>
                    <a:lstStyle/>
                    <a:p>
                      <a:pPr algn="ctr" rtl="0">
                        <a:lnSpc>
                          <a:spcPct val="115000"/>
                        </a:lnSpc>
                        <a:spcAft>
                          <a:spcPts val="0"/>
                        </a:spcAft>
                      </a:pPr>
                      <a:r>
                        <a:rPr lang="ar-SA" sz="1600" b="1" dirty="0">
                          <a:effectLst/>
                          <a:latin typeface="Times New Roman" panose="02020603050405020304" pitchFamily="18" charset="0"/>
                          <a:ea typeface="Times New Roman" panose="02020603050405020304" pitchFamily="18" charset="0"/>
                          <a:cs typeface="Simplified Arabic" panose="02020603050405020304" pitchFamily="18" charset="-78"/>
                        </a:rPr>
                        <a:t>م</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ar-SA" sz="1600" b="1" dirty="0">
                          <a:effectLst/>
                          <a:latin typeface="Times New Roman" panose="02020603050405020304" pitchFamily="18" charset="0"/>
                          <a:ea typeface="Times New Roman" panose="02020603050405020304" pitchFamily="18" charset="0"/>
                          <a:cs typeface="Simplified Arabic" panose="02020603050405020304" pitchFamily="18" charset="-78"/>
                        </a:rPr>
                        <a:t>وجه المقارنة</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ar-SA" sz="1600" b="1" dirty="0">
                          <a:effectLst/>
                          <a:latin typeface="Times New Roman" panose="02020603050405020304" pitchFamily="18" charset="0"/>
                          <a:ea typeface="Times New Roman" panose="02020603050405020304" pitchFamily="18" charset="0"/>
                          <a:cs typeface="Simplified Arabic" panose="02020603050405020304" pitchFamily="18" charset="-78"/>
                        </a:rPr>
                        <a:t>الإدارة التقليدية</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rtl="0">
                        <a:lnSpc>
                          <a:spcPct val="115000"/>
                        </a:lnSpc>
                        <a:spcAft>
                          <a:spcPts val="0"/>
                        </a:spcAft>
                      </a:pPr>
                      <a:r>
                        <a:rPr lang="ar-SA" sz="1600" b="1" dirty="0">
                          <a:effectLst/>
                          <a:latin typeface="Times New Roman" panose="02020603050405020304" pitchFamily="18" charset="0"/>
                          <a:ea typeface="Times New Roman" panose="02020603050405020304" pitchFamily="18" charset="0"/>
                          <a:cs typeface="Simplified Arabic" panose="02020603050405020304" pitchFamily="18" charset="-78"/>
                        </a:rPr>
                        <a:t>الإدارة الإلكترونية</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717550">
                <a:tc>
                  <a:txBody>
                    <a:bodyPr/>
                    <a:lstStyle/>
                    <a:p>
                      <a:pPr algn="ctr" rtl="1">
                        <a:lnSpc>
                          <a:spcPct val="115000"/>
                        </a:lnSpc>
                        <a:spcAft>
                          <a:spcPts val="0"/>
                        </a:spcAft>
                      </a:pPr>
                      <a:r>
                        <a:rPr lang="ar-SA" sz="1600" dirty="0">
                          <a:effectLst/>
                          <a:latin typeface="Times New Roman" panose="02020603050405020304" pitchFamily="18" charset="0"/>
                          <a:ea typeface="Times New Roman" panose="02020603050405020304" pitchFamily="18" charset="0"/>
                          <a:cs typeface="Simplified Arabic" panose="02020603050405020304" pitchFamily="18" charset="-78"/>
                        </a:rPr>
                        <a:t>1</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b="1" dirty="0">
                          <a:effectLst/>
                          <a:latin typeface="Times New Roman" panose="02020603050405020304" pitchFamily="18" charset="0"/>
                          <a:ea typeface="Times New Roman" panose="02020603050405020304" pitchFamily="18" charset="0"/>
                          <a:cs typeface="Simplified Arabic" panose="02020603050405020304" pitchFamily="18" charset="-78"/>
                        </a:rPr>
                        <a:t>الوسائل المستخدمة</a:t>
                      </a:r>
                      <a:endParaRPr lang="en-US" sz="16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dirty="0">
                          <a:effectLst/>
                          <a:latin typeface="Times New Roman" panose="02020603050405020304" pitchFamily="18" charset="0"/>
                          <a:ea typeface="Times New Roman" panose="02020603050405020304" pitchFamily="18" charset="0"/>
                          <a:cs typeface="Simplified Arabic" panose="02020603050405020304" pitchFamily="18" charset="-78"/>
                        </a:rPr>
                        <a:t>الاتصالات المباشرة، والمراسلات الورقية.</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dirty="0">
                          <a:effectLst/>
                          <a:latin typeface="Times New Roman" panose="02020603050405020304" pitchFamily="18" charset="0"/>
                          <a:ea typeface="Times New Roman" panose="02020603050405020304" pitchFamily="18" charset="0"/>
                          <a:cs typeface="Simplified Arabic" panose="02020603050405020304" pitchFamily="18" charset="-78"/>
                        </a:rPr>
                        <a:t>شبكات </a:t>
                      </a:r>
                      <a:r>
                        <a:rPr lang="ar-SA" sz="1600" dirty="0" err="1">
                          <a:effectLst/>
                          <a:latin typeface="Times New Roman" panose="02020603050405020304" pitchFamily="18" charset="0"/>
                          <a:ea typeface="Times New Roman" panose="02020603050405020304" pitchFamily="18" charset="0"/>
                          <a:cs typeface="Simplified Arabic" panose="02020603050405020304" pitchFamily="18" charset="-78"/>
                        </a:rPr>
                        <a:t>الإتصال</a:t>
                      </a:r>
                      <a:r>
                        <a:rPr lang="ar-SA" sz="1600" dirty="0">
                          <a:effectLst/>
                          <a:latin typeface="Times New Roman" panose="02020603050405020304" pitchFamily="18" charset="0"/>
                          <a:ea typeface="Times New Roman" panose="02020603050405020304" pitchFamily="18" charset="0"/>
                          <a:cs typeface="Simplified Arabic" panose="02020603050405020304" pitchFamily="18" charset="-78"/>
                        </a:rPr>
                        <a:t> الإلكترونية.</a:t>
                      </a:r>
                      <a:br>
                        <a:rPr lang="ar-SA" sz="1600" dirty="0">
                          <a:effectLst/>
                          <a:latin typeface="Times New Roman" panose="02020603050405020304" pitchFamily="18" charset="0"/>
                          <a:ea typeface="Times New Roman" panose="02020603050405020304" pitchFamily="18" charset="0"/>
                          <a:cs typeface="Simplified Arabic" panose="02020603050405020304" pitchFamily="18" charset="-78"/>
                        </a:rPr>
                      </a:b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1">
                        <a:lnSpc>
                          <a:spcPct val="115000"/>
                        </a:lnSpc>
                        <a:spcAft>
                          <a:spcPts val="0"/>
                        </a:spcAft>
                      </a:pPr>
                      <a:r>
                        <a:rPr lang="ar-SA" sz="1600" dirty="0">
                          <a:effectLst/>
                          <a:latin typeface="Times New Roman" panose="02020603050405020304" pitchFamily="18" charset="0"/>
                          <a:ea typeface="Times New Roman" panose="02020603050405020304" pitchFamily="18" charset="0"/>
                          <a:cs typeface="Simplified Arabic" panose="02020603050405020304" pitchFamily="18" charset="-78"/>
                        </a:rPr>
                        <a:t>2</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b="1" dirty="0">
                          <a:effectLst/>
                          <a:latin typeface="Times New Roman" panose="02020603050405020304" pitchFamily="18" charset="0"/>
                          <a:ea typeface="Times New Roman" panose="02020603050405020304" pitchFamily="18" charset="0"/>
                          <a:cs typeface="Simplified Arabic" panose="02020603050405020304" pitchFamily="18" charset="-78"/>
                        </a:rPr>
                        <a:t>الوثائق المستخدمة</a:t>
                      </a:r>
                      <a:endParaRPr lang="en-US" sz="16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dirty="0">
                          <a:effectLst/>
                          <a:latin typeface="Times New Roman" panose="02020603050405020304" pitchFamily="18" charset="0"/>
                          <a:ea typeface="Times New Roman" panose="02020603050405020304" pitchFamily="18" charset="0"/>
                          <a:cs typeface="Simplified Arabic" panose="02020603050405020304" pitchFamily="18" charset="-78"/>
                        </a:rPr>
                        <a:t>ورقية.</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dirty="0">
                          <a:effectLst/>
                          <a:latin typeface="Times New Roman" panose="02020603050405020304" pitchFamily="18" charset="0"/>
                          <a:ea typeface="Times New Roman" panose="02020603050405020304" pitchFamily="18" charset="0"/>
                          <a:cs typeface="Simplified Arabic" panose="02020603050405020304" pitchFamily="18" charset="-78"/>
                        </a:rPr>
                        <a:t>إلكترونية.</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1">
                        <a:lnSpc>
                          <a:spcPct val="115000"/>
                        </a:lnSpc>
                        <a:spcAft>
                          <a:spcPts val="0"/>
                        </a:spcAft>
                      </a:pPr>
                      <a:r>
                        <a:rPr lang="ar-SA" sz="1600" dirty="0">
                          <a:effectLst/>
                          <a:latin typeface="Times New Roman" panose="02020603050405020304" pitchFamily="18" charset="0"/>
                          <a:ea typeface="Times New Roman" panose="02020603050405020304" pitchFamily="18" charset="0"/>
                          <a:cs typeface="Simplified Arabic" panose="02020603050405020304" pitchFamily="18" charset="-78"/>
                        </a:rPr>
                        <a:t>3</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b="1" dirty="0">
                          <a:effectLst/>
                          <a:latin typeface="Times New Roman" panose="02020603050405020304" pitchFamily="18" charset="0"/>
                          <a:ea typeface="Times New Roman" panose="02020603050405020304" pitchFamily="18" charset="0"/>
                          <a:cs typeface="Simplified Arabic" panose="02020603050405020304" pitchFamily="18" charset="-78"/>
                        </a:rPr>
                        <a:t>مدى الاعتماد على الإمكانات المادية والبشرية.</a:t>
                      </a:r>
                      <a:endParaRPr lang="en-US" sz="16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dirty="0">
                          <a:effectLst/>
                          <a:latin typeface="Times New Roman" panose="02020603050405020304" pitchFamily="18" charset="0"/>
                          <a:ea typeface="Times New Roman" panose="02020603050405020304" pitchFamily="18" charset="0"/>
                          <a:cs typeface="Simplified Arabic" panose="02020603050405020304" pitchFamily="18" charset="-78"/>
                        </a:rPr>
                        <a:t>تعتمد على استغلال أمثل للإمكانيات المادية والبشرية في تحقيق الأهداف.</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dirty="0">
                          <a:effectLst/>
                          <a:latin typeface="Times New Roman" panose="02020603050405020304" pitchFamily="18" charset="0"/>
                          <a:ea typeface="Times New Roman" panose="02020603050405020304" pitchFamily="18" charset="0"/>
                          <a:cs typeface="Simplified Arabic" panose="02020603050405020304" pitchFamily="18" charset="-78"/>
                        </a:rPr>
                        <a:t>استخدام التكنولوجيا في تحقيق الأهداف.</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1">
                        <a:lnSpc>
                          <a:spcPct val="115000"/>
                        </a:lnSpc>
                        <a:spcAft>
                          <a:spcPts val="0"/>
                        </a:spcAft>
                      </a:pPr>
                      <a:r>
                        <a:rPr lang="ar-SA" sz="1600" dirty="0">
                          <a:effectLst/>
                          <a:latin typeface="Times New Roman" panose="02020603050405020304" pitchFamily="18" charset="0"/>
                          <a:ea typeface="Times New Roman" panose="02020603050405020304" pitchFamily="18" charset="0"/>
                          <a:cs typeface="Simplified Arabic" panose="02020603050405020304" pitchFamily="18" charset="-78"/>
                        </a:rPr>
                        <a:t>4</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b="1" dirty="0">
                          <a:effectLst/>
                          <a:latin typeface="Times New Roman" panose="02020603050405020304" pitchFamily="18" charset="0"/>
                          <a:ea typeface="Times New Roman" panose="02020603050405020304" pitchFamily="18" charset="0"/>
                          <a:cs typeface="Simplified Arabic" panose="02020603050405020304" pitchFamily="18" charset="-78"/>
                        </a:rPr>
                        <a:t>التفاعل</a:t>
                      </a:r>
                      <a:endParaRPr lang="en-US" sz="16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dirty="0">
                          <a:effectLst/>
                          <a:latin typeface="Times New Roman" panose="02020603050405020304" pitchFamily="18" charset="0"/>
                          <a:ea typeface="Times New Roman" panose="02020603050405020304" pitchFamily="18" charset="0"/>
                          <a:cs typeface="Simplified Arabic" panose="02020603050405020304" pitchFamily="18" charset="-78"/>
                        </a:rPr>
                        <a:t>تحتاج إلى وقت أطول حتى يتم التفاعل بالشكل المرجو من أجل تحقيق الهدف</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dirty="0">
                          <a:effectLst/>
                          <a:latin typeface="Times New Roman" panose="02020603050405020304" pitchFamily="18" charset="0"/>
                          <a:ea typeface="Times New Roman" panose="02020603050405020304" pitchFamily="18" charset="0"/>
                          <a:cs typeface="Simplified Arabic" panose="02020603050405020304" pitchFamily="18" charset="-78"/>
                        </a:rPr>
                        <a:t>إرسال الرسالة إلى عدد لا نهائي في الوقت ذاته.</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1">
                        <a:lnSpc>
                          <a:spcPct val="115000"/>
                        </a:lnSpc>
                        <a:spcAft>
                          <a:spcPts val="0"/>
                        </a:spcAft>
                      </a:pPr>
                      <a:r>
                        <a:rPr lang="ar-SA" sz="1600" dirty="0">
                          <a:effectLst/>
                          <a:latin typeface="Times New Roman" panose="02020603050405020304" pitchFamily="18" charset="0"/>
                          <a:ea typeface="Times New Roman" panose="02020603050405020304" pitchFamily="18" charset="0"/>
                          <a:cs typeface="Simplified Arabic" panose="02020603050405020304" pitchFamily="18" charset="-78"/>
                        </a:rPr>
                        <a:t>5</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b="1" dirty="0">
                          <a:effectLst/>
                          <a:latin typeface="Times New Roman" panose="02020603050405020304" pitchFamily="18" charset="0"/>
                          <a:ea typeface="Times New Roman" panose="02020603050405020304" pitchFamily="18" charset="0"/>
                          <a:cs typeface="Simplified Arabic" panose="02020603050405020304" pitchFamily="18" charset="-78"/>
                        </a:rPr>
                        <a:t>التكلفة</a:t>
                      </a:r>
                      <a:endParaRPr lang="en-US" sz="16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dirty="0">
                          <a:effectLst/>
                          <a:latin typeface="Times New Roman" panose="02020603050405020304" pitchFamily="18" charset="0"/>
                          <a:ea typeface="Times New Roman" panose="02020603050405020304" pitchFamily="18" charset="0"/>
                          <a:cs typeface="Simplified Arabic" panose="02020603050405020304" pitchFamily="18" charset="-78"/>
                        </a:rPr>
                        <a:t>مكلفة على المدى البعيد.</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dirty="0">
                          <a:effectLst/>
                          <a:latin typeface="Times New Roman" panose="02020603050405020304" pitchFamily="18" charset="0"/>
                          <a:ea typeface="Times New Roman" panose="02020603050405020304" pitchFamily="18" charset="0"/>
                          <a:cs typeface="Simplified Arabic" panose="02020603050405020304" pitchFamily="18" charset="-78"/>
                        </a:rPr>
                        <a:t>اقتصادية على المدى البعيد.</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1">
                        <a:lnSpc>
                          <a:spcPct val="115000"/>
                        </a:lnSpc>
                        <a:spcAft>
                          <a:spcPts val="0"/>
                        </a:spcAft>
                      </a:pPr>
                      <a:r>
                        <a:rPr lang="ar-SA" sz="1600">
                          <a:effectLst/>
                          <a:latin typeface="Times New Roman" panose="02020603050405020304" pitchFamily="18" charset="0"/>
                          <a:ea typeface="Times New Roman" panose="02020603050405020304" pitchFamily="18" charset="0"/>
                          <a:cs typeface="Simplified Arabic" panose="02020603050405020304" pitchFamily="18" charset="-78"/>
                        </a:rPr>
                        <a:t>6</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b="1" dirty="0">
                          <a:effectLst/>
                          <a:latin typeface="Times New Roman" panose="02020603050405020304" pitchFamily="18" charset="0"/>
                          <a:ea typeface="Times New Roman" panose="02020603050405020304" pitchFamily="18" charset="0"/>
                          <a:cs typeface="Simplified Arabic" panose="02020603050405020304" pitchFamily="18" charset="-78"/>
                        </a:rPr>
                        <a:t>الوصول للبيانات</a:t>
                      </a:r>
                      <a:endParaRPr lang="en-US" sz="16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dirty="0">
                          <a:effectLst/>
                          <a:latin typeface="Times New Roman" panose="02020603050405020304" pitchFamily="18" charset="0"/>
                          <a:ea typeface="Times New Roman" panose="02020603050405020304" pitchFamily="18" charset="0"/>
                          <a:cs typeface="Simplified Arabic" panose="02020603050405020304" pitchFamily="18" charset="-78"/>
                        </a:rPr>
                        <a:t>صعوبة الوصول بسبب التسلسل البيروقراطي وكثرة المستندات الورقية</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a:effectLst/>
                          <a:latin typeface="Times New Roman" panose="02020603050405020304" pitchFamily="18" charset="0"/>
                          <a:ea typeface="Times New Roman" panose="02020603050405020304" pitchFamily="18" charset="0"/>
                          <a:cs typeface="Simplified Arabic" panose="02020603050405020304" pitchFamily="18" charset="-78"/>
                        </a:rPr>
                        <a:t>وثوقية عالية بسبب توافر نظم الحماية للبيانات.</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1">
                        <a:lnSpc>
                          <a:spcPct val="115000"/>
                        </a:lnSpc>
                        <a:spcAft>
                          <a:spcPts val="0"/>
                        </a:spcAft>
                      </a:pPr>
                      <a:r>
                        <a:rPr lang="ar-SA" sz="1600">
                          <a:effectLst/>
                          <a:latin typeface="Times New Roman" panose="02020603050405020304" pitchFamily="18" charset="0"/>
                          <a:ea typeface="Times New Roman" panose="02020603050405020304" pitchFamily="18" charset="0"/>
                          <a:cs typeface="Simplified Arabic" panose="02020603050405020304" pitchFamily="18" charset="-78"/>
                        </a:rPr>
                        <a:t>7</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b="1" dirty="0" err="1">
                          <a:effectLst/>
                          <a:latin typeface="Times New Roman" panose="02020603050405020304" pitchFamily="18" charset="0"/>
                          <a:ea typeface="Times New Roman" panose="02020603050405020304" pitchFamily="18" charset="0"/>
                          <a:cs typeface="Simplified Arabic" panose="02020603050405020304" pitchFamily="18" charset="-78"/>
                        </a:rPr>
                        <a:t>الوثوقية</a:t>
                      </a:r>
                      <a:endParaRPr lang="en-US" sz="16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a:effectLst/>
                          <a:latin typeface="Times New Roman" panose="02020603050405020304" pitchFamily="18" charset="0"/>
                          <a:ea typeface="Times New Roman" panose="02020603050405020304" pitchFamily="18" charset="0"/>
                          <a:cs typeface="Simplified Arabic" panose="02020603050405020304" pitchFamily="18" charset="-78"/>
                        </a:rPr>
                        <a:t>أقل وثوقية بسبب ندرة توافر نظم حماية للبيانات</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a:effectLst/>
                          <a:latin typeface="Times New Roman" panose="02020603050405020304" pitchFamily="18" charset="0"/>
                          <a:ea typeface="Times New Roman" panose="02020603050405020304" pitchFamily="18" charset="0"/>
                          <a:cs typeface="Simplified Arabic" panose="02020603050405020304" pitchFamily="18" charset="-78"/>
                        </a:rPr>
                        <a:t>وثوقية عالية بسبب توافر نظم الحماية للبيانات.</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1">
                        <a:lnSpc>
                          <a:spcPct val="115000"/>
                        </a:lnSpc>
                        <a:spcAft>
                          <a:spcPts val="0"/>
                        </a:spcAft>
                      </a:pPr>
                      <a:r>
                        <a:rPr lang="ar-SA" sz="1600">
                          <a:effectLst/>
                          <a:latin typeface="Times New Roman" panose="02020603050405020304" pitchFamily="18" charset="0"/>
                          <a:ea typeface="Times New Roman" panose="02020603050405020304" pitchFamily="18" charset="0"/>
                          <a:cs typeface="Simplified Arabic" panose="02020603050405020304" pitchFamily="18" charset="-78"/>
                        </a:rPr>
                        <a:t>8</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b="1" dirty="0">
                          <a:effectLst/>
                          <a:latin typeface="Times New Roman" panose="02020603050405020304" pitchFamily="18" charset="0"/>
                          <a:ea typeface="Times New Roman" panose="02020603050405020304" pitchFamily="18" charset="0"/>
                          <a:cs typeface="Simplified Arabic" panose="02020603050405020304" pitchFamily="18" charset="-78"/>
                        </a:rPr>
                        <a:t>الجودة</a:t>
                      </a:r>
                      <a:endParaRPr lang="en-US" sz="16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a:effectLst/>
                          <a:latin typeface="Times New Roman" panose="02020603050405020304" pitchFamily="18" charset="0"/>
                          <a:ea typeface="Times New Roman" panose="02020603050405020304" pitchFamily="18" charset="0"/>
                          <a:cs typeface="Simplified Arabic" panose="02020603050405020304" pitchFamily="18" charset="-78"/>
                        </a:rPr>
                        <a:t>جودة أقل</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600" dirty="0">
                          <a:effectLst/>
                          <a:latin typeface="Times New Roman" panose="02020603050405020304" pitchFamily="18" charset="0"/>
                          <a:ea typeface="Times New Roman" panose="02020603050405020304" pitchFamily="18" charset="0"/>
                          <a:cs typeface="Simplified Arabic" panose="02020603050405020304" pitchFamily="18" charset="-78"/>
                        </a:rPr>
                        <a:t>جودة عالية جداً.</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 name="مستطيل 10"/>
          <p:cNvSpPr/>
          <p:nvPr/>
        </p:nvSpPr>
        <p:spPr>
          <a:xfrm>
            <a:off x="304799" y="4542414"/>
            <a:ext cx="11523133" cy="2135200"/>
          </a:xfrm>
          <a:prstGeom prst="rect">
            <a:avLst/>
          </a:prstGeom>
        </p:spPr>
        <p:txBody>
          <a:bodyPr wrap="square">
            <a:spAutoFit/>
          </a:bodyPr>
          <a:lstStyle/>
          <a:p>
            <a:pPr algn="just">
              <a:lnSpc>
                <a:spcPct val="150000"/>
              </a:lnSpc>
            </a:pPr>
            <a:r>
              <a:rPr lang="ar-EG" dirty="0" smtClean="0">
                <a:effectLst/>
                <a:latin typeface="Times New Roman" panose="02020603050405020304" pitchFamily="18" charset="0"/>
                <a:ea typeface="Times New Roman" panose="02020603050405020304" pitchFamily="18" charset="0"/>
                <a:cs typeface="Simplified Arabic" panose="02020603050405020304" pitchFamily="18" charset="-78"/>
              </a:rPr>
              <a:t>من خلال جدول</a:t>
            </a:r>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(1)</a:t>
            </a:r>
            <a:r>
              <a:rPr lang="ar-EG" dirty="0" smtClean="0">
                <a:effectLst/>
                <a:latin typeface="Times New Roman" panose="02020603050405020304" pitchFamily="18" charset="0"/>
                <a:ea typeface="Times New Roman" panose="02020603050405020304" pitchFamily="18" charset="0"/>
                <a:cs typeface="Simplified Arabic" panose="02020603050405020304" pitchFamily="18" charset="-78"/>
              </a:rPr>
              <a:t>، يتبين أن النظرة العميقة لتحول الإدارات التقليدية إلى إدارات إلكترونية تكشف عن أنها نقلة نوعية في أساليب العمل، والتنظيم الإداري، وتطوير التشريعات، وتنمية الموارد البشرية بما ينعكس إيجابا على الصورة الكلية للإدارة في المؤسسات التعليمية، بمعنى أنها تتغلب على مشكلات الروتين والتخلف الإداري وغيرها من السلبيات التي تعانيها كثير من الإدارات التقليدية، وتبقي تجربة الإدارة الإلكترونية قفزة نوعية، وانتفاضة على المفاهيم والنظريات والأساليب التقليدية التي تركت إدارات الماضي أسيرة الروتين المفرط والتسلط وبطء الإجراءات، ومركزية القرارات والوقت الضائع في انتظار اللجان وغيرها من أعراض البيروقراطية التي استفحلت في جسد الإدارات التقليدية.</a:t>
            </a:r>
            <a:endParaRPr lang="en-US"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021308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a:xfrm>
            <a:off x="330200" y="170289"/>
            <a:ext cx="11667065" cy="6290183"/>
          </a:xfrm>
          <a:prstGeom prst="rect">
            <a:avLst/>
          </a:prstGeom>
        </p:spPr>
        <p:txBody>
          <a:bodyPr wrap="square">
            <a:spAutoFit/>
          </a:bodyPr>
          <a:lstStyle/>
          <a:p>
            <a:pPr algn="just">
              <a:lnSpc>
                <a:spcPct val="150000"/>
              </a:lnSpc>
            </a:pPr>
            <a:r>
              <a:rPr lang="ar-EG" b="1" dirty="0" smtClean="0">
                <a:solidFill>
                  <a:srgbClr val="0070C0"/>
                </a:solidFill>
                <a:effectLst/>
                <a:latin typeface="Times New Roman" panose="02020603050405020304" pitchFamily="18" charset="0"/>
                <a:ea typeface="Times New Roman" panose="02020603050405020304" pitchFamily="18" charset="0"/>
                <a:cs typeface="Simplified Arabic" panose="02020603050405020304" pitchFamily="18" charset="-78"/>
              </a:rPr>
              <a:t>أهمية الإدارة الإلكترونية:</a:t>
            </a:r>
            <a:endParaRPr lang="en-US" dirty="0" smtClean="0">
              <a:solidFill>
                <a:srgbClr val="0070C0"/>
              </a:solidFill>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lt"/>
              <a:buAutoNum type="arabicPeriod"/>
              <a:tabLst>
                <a:tab pos="914400" algn="l"/>
              </a:tabLst>
            </a:pPr>
            <a:r>
              <a:rPr lang="ar-EG" dirty="0" smtClean="0">
                <a:effectLst/>
                <a:latin typeface="Times New Roman" panose="02020603050405020304" pitchFamily="18" charset="0"/>
                <a:ea typeface="Times New Roman" panose="02020603050405020304" pitchFamily="18" charset="0"/>
                <a:cs typeface="Simplified Arabic" panose="02020603050405020304" pitchFamily="18" charset="-78"/>
              </a:rPr>
              <a:t>تهيئة فرص ميسرة لتقديم الخدمات للطلاب من خلال الحاسب الآلي.</a:t>
            </a:r>
            <a:endParaRPr lang="en-US" dirty="0" smtClean="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lt"/>
              <a:buAutoNum type="arabicPeriod"/>
              <a:tabLst>
                <a:tab pos="914400" algn="l"/>
              </a:tabLst>
            </a:pPr>
            <a:r>
              <a:rPr lang="ar-EG" dirty="0" smtClean="0">
                <a:effectLst/>
                <a:latin typeface="Times New Roman" panose="02020603050405020304" pitchFamily="18" charset="0"/>
                <a:ea typeface="Times New Roman" panose="02020603050405020304" pitchFamily="18" charset="0"/>
                <a:cs typeface="Simplified Arabic" panose="02020603050405020304" pitchFamily="18" charset="-78"/>
              </a:rPr>
              <a:t>تقليل كلفة التعليم وزيادة عوائده، حيث تعد عملية تطبيق الإدارة الإلكترونية استثماراً مميزاً في التعليم، فهي تساهم في خفض تكلفة التعليم ، وتتيح خيارات واسعة أمام المتعلمين من خلال تطبيق مبدأ التعلم في أي وقت، حيث تخفف قيود الوقت في الدراسة وتسهيل عملية التواصل الجيد بين الطالب والمؤسسة التعليمية، وتتيح كذلك فرص تحقيق التوعية الذاتية للمتعلم، وزيادة وعيه بأساليب  التقويم الذاتي المستمر.</a:t>
            </a:r>
            <a:endParaRPr lang="en-US" dirty="0" smtClean="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lt"/>
              <a:buAutoNum type="arabicPeriod"/>
              <a:tabLst>
                <a:tab pos="914400" algn="l"/>
              </a:tabLst>
            </a:pPr>
            <a:r>
              <a:rPr lang="ar-EG" dirty="0" smtClean="0">
                <a:effectLst/>
                <a:latin typeface="Times New Roman" panose="02020603050405020304" pitchFamily="18" charset="0"/>
                <a:ea typeface="Times New Roman" panose="02020603050405020304" pitchFamily="18" charset="0"/>
                <a:cs typeface="Simplified Arabic" panose="02020603050405020304" pitchFamily="18" charset="-78"/>
              </a:rPr>
              <a:t>توسيع فرص المشاركة في التعليم من خلال أجهزة الكمبيوتر المنزلية بدلاً من الذهاب إلى المؤسسات التعليمية، وما يكتنف ذلك من صعوبات ومعوقات قد تدفع أولياء الأمور وغيرهم من المهتمين بقضايا التعليم إلى الإحجام عن المشاركة الفعالة في برامج الإصلاح والتطوير المختلفة.</a:t>
            </a:r>
            <a:endParaRPr lang="en-US" dirty="0" smtClean="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lt"/>
              <a:buAutoNum type="arabicPeriod"/>
              <a:tabLst>
                <a:tab pos="914400" algn="l"/>
              </a:tabLst>
            </a:pPr>
            <a:r>
              <a:rPr lang="ar-EG" dirty="0" smtClean="0">
                <a:effectLst/>
                <a:latin typeface="Times New Roman" panose="02020603050405020304" pitchFamily="18" charset="0"/>
                <a:ea typeface="Times New Roman" panose="02020603050405020304" pitchFamily="18" charset="0"/>
                <a:cs typeface="Simplified Arabic" panose="02020603050405020304" pitchFamily="18" charset="-78"/>
              </a:rPr>
              <a:t>زيادة سعة وقدرة الحكومة من خلال السماح للمؤسسات التعليمية وقطاعاتها المختلفة المشاركة من خلال الإنترنت بالبيانات والمعلومات وإمكانية الاستفادة منها، بالإضافة إلى المهارات الواسعة، مما يزيد من احتمالات أكبر لحل المشاكل وسرعة ومتابعة أفضل، وإجراءات أقل في عملية اتخاذ القرار، بالإضافة إلى تنوع الخبرات والمعارف.</a:t>
            </a:r>
            <a:endParaRPr lang="en-US" dirty="0" smtClean="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lt"/>
              <a:buAutoNum type="arabicPeriod"/>
              <a:tabLst>
                <a:tab pos="914400" algn="l"/>
              </a:tabLst>
            </a:pPr>
            <a:r>
              <a:rPr lang="ar-EG" dirty="0" smtClean="0">
                <a:effectLst/>
                <a:latin typeface="Times New Roman" panose="02020603050405020304" pitchFamily="18" charset="0"/>
                <a:ea typeface="Times New Roman" panose="02020603050405020304" pitchFamily="18" charset="0"/>
                <a:cs typeface="Simplified Arabic" panose="02020603050405020304" pitchFamily="18" charset="-78"/>
              </a:rPr>
              <a:t>تحسين جودة صنع القرار، وذلك من خلال التفاعل والاتصال ما بين الحكومة والمؤسسة التعليمية والمستفيدين والمشاركة الأوسع، مما يعطي ثقة أكبر بالحكومة ويحسن العلاقات بين جميع الأطراف.</a:t>
            </a:r>
            <a:endParaRPr lang="en-US" dirty="0" smtClean="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lt"/>
              <a:buAutoNum type="arabicPeriod"/>
              <a:tabLst>
                <a:tab pos="914400" algn="l"/>
              </a:tabLst>
            </a:pPr>
            <a:r>
              <a:rPr lang="ar-EG" dirty="0" smtClean="0">
                <a:effectLst/>
                <a:latin typeface="Times New Roman" panose="02020603050405020304" pitchFamily="18" charset="0"/>
                <a:ea typeface="Times New Roman" panose="02020603050405020304" pitchFamily="18" charset="0"/>
                <a:cs typeface="Simplified Arabic" panose="02020603050405020304" pitchFamily="18" charset="-78"/>
              </a:rPr>
              <a:t>تعزيز استخدام التكنولوجيا في المؤسسات التعليمية حيث أن الإدارة الإلكترونية تعزز إمكانية استخدام التكنولوجيا من قبل الأفراد ونقلها، مما يعطي قدرة أكبر على التفاعل مع التقنيات الحديثة والتكنولوجية.</a:t>
            </a:r>
            <a:endParaRPr lang="en-US" dirty="0" smtClean="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mj-lt"/>
              <a:buAutoNum type="arabicPeriod"/>
              <a:tabLst>
                <a:tab pos="914400" algn="l"/>
              </a:tabLst>
            </a:pPr>
            <a:r>
              <a:rPr lang="ar-EG" dirty="0" smtClean="0">
                <a:effectLst/>
                <a:latin typeface="Times New Roman" panose="02020603050405020304" pitchFamily="18" charset="0"/>
                <a:ea typeface="Times New Roman" panose="02020603050405020304" pitchFamily="18" charset="0"/>
                <a:cs typeface="Simplified Arabic" panose="02020603050405020304" pitchFamily="18" charset="-78"/>
              </a:rPr>
              <a:t>غياب المستندات الورقية للخدمات الإلكترونية، حيث يتم ملء النماذج الخاصة بالقبول ودفع الرسوم واستلام الموافقات دون تبادل مستندات ورقية.</a:t>
            </a:r>
            <a:endParaRPr lang="en-US"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55923412"/>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4672</TotalTime>
  <Words>1225</Words>
  <Application>Microsoft Office PowerPoint</Application>
  <PresentationFormat>ملء الشاشة</PresentationFormat>
  <Paragraphs>80</Paragraphs>
  <Slides>6</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6</vt:i4>
      </vt:variant>
    </vt:vector>
  </HeadingPairs>
  <TitlesOfParts>
    <vt:vector size="12" baseType="lpstr">
      <vt:lpstr>Arial</vt:lpstr>
      <vt:lpstr>Calibri</vt:lpstr>
      <vt:lpstr>Calibri Light</vt:lpstr>
      <vt:lpstr>Simplified Arabic</vt:lpstr>
      <vt:lpstr>Times New Roman</vt:lpstr>
      <vt:lpstr>نسق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SACC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Maher</dc:creator>
  <cp:lastModifiedBy>Maher</cp:lastModifiedBy>
  <cp:revision>3</cp:revision>
  <dcterms:created xsi:type="dcterms:W3CDTF">2019-01-04T16:52:40Z</dcterms:created>
  <dcterms:modified xsi:type="dcterms:W3CDTF">2019-01-07T22:44:40Z</dcterms:modified>
</cp:coreProperties>
</file>