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445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26509-30A9-4E86-9BF4-037EECD8FA33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4F35F-EF49-45B4-BE6A-892394BF90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2951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26509-30A9-4E86-9BF4-037EECD8FA33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4F35F-EF49-45B4-BE6A-892394BF90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0965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26509-30A9-4E86-9BF4-037EECD8FA33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4F35F-EF49-45B4-BE6A-892394BF90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4590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26509-30A9-4E86-9BF4-037EECD8FA33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4F35F-EF49-45B4-BE6A-892394BF90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9492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26509-30A9-4E86-9BF4-037EECD8FA33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4F35F-EF49-45B4-BE6A-892394BF90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27326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26509-30A9-4E86-9BF4-037EECD8FA33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4F35F-EF49-45B4-BE6A-892394BF90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8917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26509-30A9-4E86-9BF4-037EECD8FA33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4F35F-EF49-45B4-BE6A-892394BF90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6144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26509-30A9-4E86-9BF4-037EECD8FA33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4F35F-EF49-45B4-BE6A-892394BF90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272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26509-30A9-4E86-9BF4-037EECD8FA33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4F35F-EF49-45B4-BE6A-892394BF90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27163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26509-30A9-4E86-9BF4-037EECD8FA33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4F35F-EF49-45B4-BE6A-892394BF90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169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26509-30A9-4E86-9BF4-037EECD8FA33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4F35F-EF49-45B4-BE6A-892394BF90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814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C26509-30A9-4E86-9BF4-037EECD8FA33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E4F35F-EF49-45B4-BE6A-892394BF90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2986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Calisto MT" panose="02040603050505030304" pitchFamily="18" charset="0"/>
              </a:rPr>
              <a:t>Turing Machine </a:t>
            </a:r>
            <a:r>
              <a:rPr lang="en-US" dirty="0" smtClean="0">
                <a:latin typeface="Calisto MT" panose="02040603050505030304" pitchFamily="18" charset="0"/>
              </a:rPr>
              <a:t>TM</a:t>
            </a:r>
            <a:endParaRPr lang="en-US" dirty="0">
              <a:latin typeface="Calisto MT" panose="0204060305050503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It is a mathematical representation of computer which developed by </a:t>
            </a:r>
            <a:r>
              <a:rPr lang="en-US" i="1" dirty="0"/>
              <a:t>Alan </a:t>
            </a:r>
            <a:r>
              <a:rPr lang="en-US" i="1" dirty="0" err="1"/>
              <a:t>Mathison</a:t>
            </a:r>
            <a:r>
              <a:rPr lang="en-US" i="1" dirty="0"/>
              <a:t> Turing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/>
              <a:t>The importance of TM is that it has </a:t>
            </a:r>
            <a:r>
              <a:rPr lang="en-US" dirty="0" smtClean="0"/>
              <a:t>an output </a:t>
            </a:r>
            <a:r>
              <a:rPr lang="en-US" dirty="0"/>
              <a:t>which </a:t>
            </a:r>
            <a:r>
              <a:rPr lang="en-US" dirty="0" smtClean="0"/>
              <a:t>conveys </a:t>
            </a:r>
            <a:r>
              <a:rPr lang="en-US" dirty="0"/>
              <a:t>people of the operation results.</a:t>
            </a:r>
          </a:p>
        </p:txBody>
      </p:sp>
    </p:spTree>
    <p:extLst>
      <p:ext uri="{BB962C8B-B14F-4D97-AF65-F5344CB8AC3E}">
        <p14:creationId xmlns:p14="http://schemas.microsoft.com/office/powerpoint/2010/main" val="8563665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sto MT" panose="02040603050505030304" pitchFamily="18" charset="0"/>
              </a:rPr>
              <a:t>Turing Machine TM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TM </a:t>
            </a:r>
            <a:r>
              <a:rPr lang="en-US" dirty="0"/>
              <a:t>has the following items</a:t>
            </a:r>
            <a:r>
              <a:rPr lang="en-US" dirty="0" smtClean="0"/>
              <a:t>: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US" sz="1100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An </a:t>
            </a:r>
            <a:r>
              <a:rPr lang="en-US" dirty="0"/>
              <a:t>alphabet Σ of input letters that </a:t>
            </a:r>
            <a:r>
              <a:rPr lang="en-US" dirty="0" smtClean="0"/>
              <a:t>do </a:t>
            </a:r>
            <a:r>
              <a:rPr lang="en-US" dirty="0"/>
              <a:t>not contain the blank symbol Δ for clarity purpose</a:t>
            </a:r>
            <a:r>
              <a:rPr lang="en-US" dirty="0" smtClean="0"/>
              <a:t>.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US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The input string will be stored in a TAPE that consists of a sequence of cells. Each cell contains a single character of the input string. The initial values of the TAPE are blanks </a:t>
            </a:r>
            <a:r>
              <a:rPr lang="el-GR" dirty="0" smtClean="0"/>
              <a:t>Δ</a:t>
            </a:r>
            <a:r>
              <a:rPr lang="en-US" dirty="0" smtClean="0"/>
              <a:t>.</a:t>
            </a: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97081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sto MT" panose="02040603050505030304" pitchFamily="18" charset="0"/>
              </a:rPr>
              <a:t>Turing Machine TM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A HAED read the content of the TAPE cells and can be moved to the left or right. The initial location of the HEAD is the first cell (cell </a:t>
            </a:r>
            <a:r>
              <a:rPr lang="en-US" dirty="0" err="1" smtClean="0"/>
              <a:t>i</a:t>
            </a:r>
            <a:r>
              <a:rPr lang="en-US" dirty="0" smtClean="0"/>
              <a:t>) and the HEAD has to be relocated to the right or the machine will be crashed.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The input string is written on the TAPE by HEAD. If the HEAD writes blank </a:t>
            </a:r>
            <a:r>
              <a:rPr lang="el-GR" dirty="0" smtClean="0"/>
              <a:t>Δ</a:t>
            </a:r>
            <a:r>
              <a:rPr lang="en-US" dirty="0"/>
              <a:t> i</a:t>
            </a:r>
            <a:r>
              <a:rPr lang="en-US" dirty="0" smtClean="0"/>
              <a:t>n a cell, it means removing the content of the cell not writing a blank as a character in the cell.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85399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sto MT" panose="02040603050505030304" pitchFamily="18" charset="0"/>
              </a:rPr>
              <a:t>Turing Machine TM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lnSpcReduction="10000"/>
          </a:bodyPr>
          <a:lstStyle/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A machine which consists of a set of states; one START state where the execution begins and HALT states where the execution is finished, a number of states which do not have a function it has only names.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A program which is a set of rules that labels the machine edges by three sections: (</a:t>
            </a:r>
            <a:r>
              <a:rPr lang="en-US" dirty="0" err="1" smtClean="0"/>
              <a:t>Letteri</a:t>
            </a:r>
            <a:r>
              <a:rPr lang="en-US" dirty="0" smtClean="0"/>
              <a:t>, </a:t>
            </a:r>
            <a:r>
              <a:rPr lang="en-US" dirty="0" err="1" smtClean="0"/>
              <a:t>Lettero</a:t>
            </a:r>
            <a:r>
              <a:rPr lang="en-US" dirty="0" smtClean="0"/>
              <a:t>, direction).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err="1" smtClean="0"/>
              <a:t>Letteri</a:t>
            </a:r>
            <a:r>
              <a:rPr lang="en-US" dirty="0" smtClean="0"/>
              <a:t>, the input character is read by the HEAD.</a:t>
            </a:r>
          </a:p>
          <a:p>
            <a:pPr marL="457200" lvl="1" indent="0">
              <a:buNone/>
            </a:pPr>
            <a:endParaRPr lang="en-US" sz="1900" dirty="0"/>
          </a:p>
          <a:p>
            <a:pPr marL="457200" lvl="1" indent="0">
              <a:buNone/>
            </a:pPr>
            <a:r>
              <a:rPr lang="en-US" dirty="0" smtClean="0"/>
              <a:t>--------------------- Continued ----------------------------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43709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sto MT" panose="02040603050505030304" pitchFamily="18" charset="0"/>
              </a:rPr>
              <a:t>Turing Machine TM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Font typeface="Wingdings" panose="05000000000000000000" pitchFamily="2" charset="2"/>
              <a:buChar char="§"/>
            </a:pPr>
            <a:r>
              <a:rPr lang="en-US" dirty="0" err="1" smtClean="0"/>
              <a:t>Lettero</a:t>
            </a:r>
            <a:r>
              <a:rPr lang="en-US" dirty="0" smtClean="0"/>
              <a:t>, the character which is written by the HEAD.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US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d</a:t>
            </a:r>
            <a:r>
              <a:rPr lang="en-US" dirty="0" smtClean="0"/>
              <a:t>irection, move the HEAD to a specific direction.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US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Turing Machine is deterministic, nor more than one leaving edge have the same </a:t>
            </a:r>
            <a:r>
              <a:rPr lang="en-US" dirty="0" err="1" smtClean="0"/>
              <a:t>Letteri</a:t>
            </a:r>
            <a:r>
              <a:rPr lang="en-US" dirty="0" smtClean="0"/>
              <a:t>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99890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sto MT" panose="02040603050505030304" pitchFamily="18" charset="0"/>
              </a:rPr>
              <a:t>Turing Machine TM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70037"/>
            <a:ext cx="8229600" cy="4525963"/>
          </a:xfrm>
        </p:spPr>
        <p:txBody>
          <a:bodyPr/>
          <a:lstStyle/>
          <a:p>
            <a:r>
              <a:rPr lang="en-US" dirty="0"/>
              <a:t>TM will be crashed when:</a:t>
            </a:r>
          </a:p>
          <a:p>
            <a:pPr marL="971550" lvl="1" indent="-514350">
              <a:buFont typeface="+mj-lt"/>
              <a:buAutoNum type="arabicPeriod"/>
            </a:pPr>
            <a:endParaRPr lang="en-US" dirty="0" smtClean="0"/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The HEAD is moved to the right while it is in the first cell.</a:t>
            </a:r>
          </a:p>
          <a:p>
            <a:pPr marL="971550" lvl="1" indent="-514350">
              <a:buFont typeface="+mj-lt"/>
              <a:buAutoNum type="arabicPeriod"/>
            </a:pPr>
            <a:endParaRPr lang="en-US" dirty="0" smtClean="0"/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The path of the input string will not arrive at the HALT state.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40694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Calisto MT" panose="02040603050505030304" pitchFamily="18" charset="0"/>
              </a:rPr>
              <a:t>Turing Machine TM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Example:</a:t>
            </a:r>
          </a:p>
          <a:p>
            <a:pPr marL="0" indent="0">
              <a:buNone/>
            </a:pPr>
            <a:r>
              <a:rPr lang="en-US" dirty="0" smtClean="0"/>
              <a:t>Let us trace the input string </a:t>
            </a:r>
            <a:r>
              <a:rPr lang="en-US" i="1" dirty="0" smtClean="0"/>
              <a:t>aba</a:t>
            </a:r>
            <a:r>
              <a:rPr lang="en-US" dirty="0"/>
              <a:t> </a:t>
            </a:r>
            <a:r>
              <a:rPr lang="en-US" dirty="0" smtClean="0"/>
              <a:t>on the following TM: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945" y="3423290"/>
            <a:ext cx="8173255" cy="2520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94379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sto MT" panose="02040603050505030304" pitchFamily="18" charset="0"/>
              </a:rPr>
              <a:t>Turing Machine TM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1499563"/>
              </p:ext>
            </p:extLst>
          </p:nvPr>
        </p:nvGraphicFramePr>
        <p:xfrm>
          <a:off x="2514600" y="1981193"/>
          <a:ext cx="3581400" cy="3124206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944187"/>
                <a:gridCol w="2637213"/>
              </a:tblGrid>
              <a:tr h="52070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STATE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TAPE &amp; TAPE HEAD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2070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START1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u="sng">
                          <a:effectLst/>
                        </a:rPr>
                        <a:t>a</a:t>
                      </a:r>
                      <a:r>
                        <a:rPr lang="en-US" sz="2000">
                          <a:effectLst/>
                        </a:rPr>
                        <a:t>ba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2070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a</a:t>
                      </a:r>
                      <a:r>
                        <a:rPr lang="en-US" sz="2000" u="sng">
                          <a:effectLst/>
                        </a:rPr>
                        <a:t>b</a:t>
                      </a:r>
                      <a:r>
                        <a:rPr lang="en-US" sz="2000">
                          <a:effectLst/>
                        </a:rPr>
                        <a:t>a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2070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3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ab</a:t>
                      </a:r>
                      <a:r>
                        <a:rPr lang="en-US" sz="2000" u="sng">
                          <a:effectLst/>
                        </a:rPr>
                        <a:t>a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2070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3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effectLst/>
                        </a:rPr>
                        <a:t>aba</a:t>
                      </a:r>
                      <a:r>
                        <a:rPr lang="en-US" sz="2000" u="sng" dirty="0" err="1">
                          <a:effectLst/>
                        </a:rPr>
                        <a:t>Δ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2070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HALT</a:t>
                      </a:r>
                      <a:r>
                        <a:rPr lang="en-US" sz="2000" dirty="0">
                          <a:effectLst/>
                        </a:rPr>
                        <a:t> </a:t>
                      </a:r>
                      <a:r>
                        <a:rPr lang="en-US" sz="1600" dirty="0" smtClean="0">
                          <a:effectLst/>
                        </a:rPr>
                        <a:t>4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abaΔ</a:t>
                      </a:r>
                      <a:r>
                        <a:rPr lang="en-US" sz="2000" u="sng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Δ</a:t>
                      </a:r>
                      <a:endParaRPr lang="en-US" sz="2000" u="sng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283161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388</Words>
  <Application>Microsoft Office PowerPoint</Application>
  <PresentationFormat>On-screen Show (4:3)</PresentationFormat>
  <Paragraphs>47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Turing Machine TM</vt:lpstr>
      <vt:lpstr>Turing Machine TM</vt:lpstr>
      <vt:lpstr>Turing Machine TM</vt:lpstr>
      <vt:lpstr>Turing Machine TM</vt:lpstr>
      <vt:lpstr>Turing Machine TM</vt:lpstr>
      <vt:lpstr>Turing Machine TM</vt:lpstr>
      <vt:lpstr>Turing Machine TM</vt:lpstr>
      <vt:lpstr>Turing Machine TM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Turing Machine TM</dc:title>
  <dc:creator>Windows User</dc:creator>
  <cp:lastModifiedBy>Windows User</cp:lastModifiedBy>
  <cp:revision>1</cp:revision>
  <dcterms:created xsi:type="dcterms:W3CDTF">2019-09-02T10:51:10Z</dcterms:created>
  <dcterms:modified xsi:type="dcterms:W3CDTF">2019-09-02T10:51:27Z</dcterms:modified>
</cp:coreProperties>
</file>