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445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45A2D-D1AA-404B-99A1-F03F162CD5A3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BE343-7C60-46E2-B3D6-317A59FEB7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5770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45A2D-D1AA-404B-99A1-F03F162CD5A3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BE343-7C60-46E2-B3D6-317A59FEB7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99869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45A2D-D1AA-404B-99A1-F03F162CD5A3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BE343-7C60-46E2-B3D6-317A59FEB7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941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45A2D-D1AA-404B-99A1-F03F162CD5A3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BE343-7C60-46E2-B3D6-317A59FEB7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0794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45A2D-D1AA-404B-99A1-F03F162CD5A3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BE343-7C60-46E2-B3D6-317A59FEB7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707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45A2D-D1AA-404B-99A1-F03F162CD5A3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BE343-7C60-46E2-B3D6-317A59FEB7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9397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45A2D-D1AA-404B-99A1-F03F162CD5A3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BE343-7C60-46E2-B3D6-317A59FEB7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3806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45A2D-D1AA-404B-99A1-F03F162CD5A3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BE343-7C60-46E2-B3D6-317A59FEB7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034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45A2D-D1AA-404B-99A1-F03F162CD5A3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BE343-7C60-46E2-B3D6-317A59FEB7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5720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45A2D-D1AA-404B-99A1-F03F162CD5A3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BE343-7C60-46E2-B3D6-317A59FEB7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8512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45A2D-D1AA-404B-99A1-F03F162CD5A3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BE343-7C60-46E2-B3D6-317A59FEB7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0617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045A2D-D1AA-404B-99A1-F03F162CD5A3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BBE343-7C60-46E2-B3D6-317A59FEB7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062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Calisto MT" panose="02040603050505030304" pitchFamily="18" charset="0"/>
              </a:rPr>
              <a:t>Regular </a:t>
            </a:r>
            <a:r>
              <a:rPr lang="en-US" dirty="0" smtClean="0">
                <a:latin typeface="Calisto MT" panose="02040603050505030304" pitchFamily="18" charset="0"/>
              </a:rPr>
              <a:t>Grammars</a:t>
            </a:r>
            <a:endParaRPr lang="en-US" dirty="0">
              <a:latin typeface="Calisto MT" panose="0204060305050503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Some languages are generated by CFG and defined by RE and is called </a:t>
            </a:r>
            <a:r>
              <a:rPr lang="en-US" i="1" dirty="0" smtClean="0"/>
              <a:t>Regular Languages.</a:t>
            </a:r>
          </a:p>
          <a:p>
            <a:r>
              <a:rPr lang="en-US" dirty="0" smtClean="0"/>
              <a:t>However, some languages such as </a:t>
            </a:r>
            <a:r>
              <a:rPr lang="en-US" dirty="0" err="1" smtClean="0"/>
              <a:t>a</a:t>
            </a:r>
            <a:r>
              <a:rPr lang="en-US" baseline="30000" dirty="0" err="1" smtClean="0"/>
              <a:t>n</a:t>
            </a:r>
            <a:r>
              <a:rPr lang="en-US" dirty="0" err="1" smtClean="0"/>
              <a:t>b</a:t>
            </a:r>
            <a:r>
              <a:rPr lang="en-US" baseline="30000" dirty="0" err="1" smtClean="0"/>
              <a:t>n</a:t>
            </a:r>
            <a:r>
              <a:rPr lang="en-US" dirty="0" smtClean="0"/>
              <a:t> are not regular languages but can be generated by CFG.</a:t>
            </a:r>
          </a:p>
          <a:p>
            <a:r>
              <a:rPr lang="en-US" dirty="0" smtClean="0"/>
              <a:t>To investigate that the CFG is a regular grammar, it needs to proof that there is a compatible FA accepts the strings generated by the CFG.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94367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Calisto MT" panose="02040603050505030304" pitchFamily="18" charset="0"/>
              </a:rPr>
              <a:t>Regular </a:t>
            </a:r>
            <a:r>
              <a:rPr lang="en-US" dirty="0" smtClean="0">
                <a:latin typeface="Calisto MT" panose="02040603050505030304" pitchFamily="18" charset="0"/>
              </a:rPr>
              <a:t>Grammars</a:t>
            </a:r>
            <a:endParaRPr lang="en-US" dirty="0">
              <a:latin typeface="Calisto MT" panose="0204060305050503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Example:</a:t>
            </a:r>
          </a:p>
          <a:p>
            <a:pPr marL="0" indent="0">
              <a:buNone/>
            </a:pPr>
            <a:r>
              <a:rPr lang="en-US" dirty="0"/>
              <a:t>The following FA accepts strings that have </a:t>
            </a:r>
            <a:r>
              <a:rPr lang="en-US" dirty="0" smtClean="0"/>
              <a:t>a double </a:t>
            </a:r>
            <a:r>
              <a:rPr lang="en-US" dirty="0"/>
              <a:t>‘a’.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215" y="3505200"/>
            <a:ext cx="6799385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81639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sto MT" panose="02040603050505030304" pitchFamily="18" charset="0"/>
              </a:rPr>
              <a:t>Regular </a:t>
            </a:r>
            <a:r>
              <a:rPr lang="en-US" dirty="0" smtClean="0">
                <a:latin typeface="Calisto MT" panose="02040603050505030304" pitchFamily="18" charset="0"/>
              </a:rPr>
              <a:t>Grammar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/>
              <a:t>Example: </a:t>
            </a:r>
          </a:p>
          <a:p>
            <a:pPr marL="0" indent="0">
              <a:buNone/>
            </a:pPr>
            <a:r>
              <a:rPr lang="en-US" dirty="0" smtClean="0"/>
              <a:t>let us walk through the below machine to confirm that the string </a:t>
            </a:r>
            <a:r>
              <a:rPr lang="en-US" i="1" dirty="0" err="1" smtClean="0"/>
              <a:t>abbaab</a:t>
            </a:r>
            <a:r>
              <a:rPr lang="en-US" dirty="0" smtClean="0"/>
              <a:t> which is defined by the following FA, is accepted by a CFG. The procedure starts from the start state to the final state based on the edge and state labels.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lvl="8" indent="0">
              <a:buNone/>
            </a:pPr>
            <a:r>
              <a:rPr lang="en-US" sz="3300" dirty="0" smtClean="0"/>
              <a:t>-------------------------------- Continued ----------------------</a:t>
            </a:r>
            <a:endParaRPr lang="en-US" sz="3300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0690" y="3352800"/>
            <a:ext cx="5722620" cy="2072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5778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sto MT" panose="02040603050505030304" pitchFamily="18" charset="0"/>
              </a:rPr>
              <a:t>Regular Grammar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02593"/>
              </p:ext>
            </p:extLst>
          </p:nvPr>
        </p:nvGraphicFramePr>
        <p:xfrm>
          <a:off x="304800" y="1828800"/>
          <a:ext cx="8305800" cy="4495800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1244007"/>
                <a:gridCol w="7061793"/>
              </a:tblGrid>
              <a:tr h="447598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S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(We begin in S)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47598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aM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(We take an a-edge to M)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88708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abS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(We take an a-edge then a b-edge and we are in S)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47598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abbS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(An a-edge, a b-edge, and a b-loop back to S)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47598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abbaM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(Another a-edge and we are in M)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47598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abbaaF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(Another a-edge and we are in F)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923132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abbaabF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(A b-loop back to F)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47598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abbaab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(The finished path: an a-edge a b-edge . . . )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401183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sto MT" panose="02040603050505030304" pitchFamily="18" charset="0"/>
              </a:rPr>
              <a:t>Regular Grammar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76400"/>
                <a:ext cx="8229600" cy="4876800"/>
              </a:xfrm>
            </p:spPr>
            <p:txBody>
              <a:bodyPr>
                <a:noAutofit/>
              </a:bodyPr>
              <a:lstStyle/>
              <a:p>
                <a:r>
                  <a:rPr lang="en-US" sz="2400" dirty="0" smtClean="0"/>
                  <a:t>The </a:t>
                </a:r>
                <a:r>
                  <a:rPr lang="en-US" sz="2400" dirty="0"/>
                  <a:t>path development of the string </a:t>
                </a:r>
                <a:r>
                  <a:rPr lang="en-US" sz="2400" i="1" dirty="0" err="1"/>
                  <a:t>abbaab</a:t>
                </a:r>
                <a:r>
                  <a:rPr lang="en-US" sz="2400" dirty="0"/>
                  <a:t> is similar to the derivation of the string in a CFG</a:t>
                </a:r>
                <a:r>
                  <a:rPr lang="en-US" sz="2400" dirty="0" smtClean="0"/>
                  <a:t>:</a:t>
                </a:r>
              </a:p>
              <a:p>
                <a:endParaRPr lang="en-US" sz="1000" dirty="0"/>
              </a:p>
              <a:p>
                <a:pPr marL="3543300" lvl="8" indent="0">
                  <a:buNone/>
                </a:pPr>
                <a:r>
                  <a:rPr lang="en-US" sz="2400" dirty="0" smtClean="0"/>
                  <a:t>S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→</m:t>
                    </m:r>
                  </m:oMath>
                </a14:m>
                <a:r>
                  <a:rPr lang="en-US" sz="2400" dirty="0"/>
                  <a:t> </a:t>
                </a:r>
                <a:r>
                  <a:rPr lang="en-US" sz="2400" dirty="0" err="1"/>
                  <a:t>aM</a:t>
                </a:r>
                <a:endParaRPr lang="en-US" sz="2400" dirty="0"/>
              </a:p>
              <a:p>
                <a:pPr marL="3543300" lvl="8" indent="0">
                  <a:buNone/>
                </a:pPr>
                <a:r>
                  <a:rPr lang="en-US" sz="2400" dirty="0"/>
                  <a:t>S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→</m:t>
                    </m:r>
                  </m:oMath>
                </a14:m>
                <a:r>
                  <a:rPr lang="en-US" sz="2400" dirty="0"/>
                  <a:t> </a:t>
                </a:r>
                <a:r>
                  <a:rPr lang="en-US" sz="2400" dirty="0" err="1"/>
                  <a:t>bS</a:t>
                </a:r>
                <a:endParaRPr lang="en-US" sz="2400" dirty="0"/>
              </a:p>
              <a:p>
                <a:pPr marL="3543300" lvl="8" indent="0">
                  <a:buNone/>
                </a:pPr>
                <a:r>
                  <a:rPr lang="en-US" sz="2400" dirty="0"/>
                  <a:t>M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→</m:t>
                    </m:r>
                  </m:oMath>
                </a14:m>
                <a:r>
                  <a:rPr lang="en-US" sz="2400" dirty="0"/>
                  <a:t> </a:t>
                </a:r>
                <a:r>
                  <a:rPr lang="en-US" sz="2400" dirty="0" err="1"/>
                  <a:t>aF</a:t>
                </a:r>
                <a:endParaRPr lang="en-US" sz="2400" dirty="0"/>
              </a:p>
              <a:p>
                <a:pPr marL="3543300" lvl="8" indent="0">
                  <a:buNone/>
                </a:pPr>
                <a:r>
                  <a:rPr lang="en-US" sz="2400" dirty="0"/>
                  <a:t>M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→</m:t>
                    </m:r>
                  </m:oMath>
                </a14:m>
                <a:r>
                  <a:rPr lang="en-US" sz="2400" dirty="0"/>
                  <a:t> </a:t>
                </a:r>
                <a:r>
                  <a:rPr lang="en-US" sz="2400" dirty="0" err="1"/>
                  <a:t>bS</a:t>
                </a:r>
                <a:endParaRPr lang="en-US" sz="2400" dirty="0"/>
              </a:p>
              <a:p>
                <a:pPr marL="3543300" lvl="8" indent="0">
                  <a:buNone/>
                </a:pPr>
                <a:r>
                  <a:rPr lang="en-US" sz="2400" dirty="0"/>
                  <a:t>F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→</m:t>
                    </m:r>
                  </m:oMath>
                </a14:m>
                <a:r>
                  <a:rPr lang="en-US" sz="2400" dirty="0"/>
                  <a:t> </a:t>
                </a:r>
                <a:r>
                  <a:rPr lang="en-US" sz="2400" dirty="0" err="1"/>
                  <a:t>aF</a:t>
                </a:r>
                <a:endParaRPr lang="en-US" sz="2400" dirty="0"/>
              </a:p>
              <a:p>
                <a:pPr marL="3543300" lvl="8" indent="0">
                  <a:buNone/>
                </a:pPr>
                <a:r>
                  <a:rPr lang="en-US" sz="2400" dirty="0"/>
                  <a:t>F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→</m:t>
                    </m:r>
                  </m:oMath>
                </a14:m>
                <a:r>
                  <a:rPr lang="en-US" sz="2400" dirty="0"/>
                  <a:t> </a:t>
                </a:r>
                <a:r>
                  <a:rPr lang="en-US" sz="2400" dirty="0" err="1"/>
                  <a:t>bF</a:t>
                </a:r>
                <a:endParaRPr lang="en-US" sz="2400" dirty="0"/>
              </a:p>
              <a:p>
                <a:pPr marL="3543300" lvl="8" indent="0">
                  <a:buNone/>
                </a:pPr>
                <a:r>
                  <a:rPr lang="en-US" sz="2400" dirty="0"/>
                  <a:t>F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→</m:t>
                    </m:r>
                  </m:oMath>
                </a14:m>
                <a:r>
                  <a:rPr lang="en-US" sz="2400" dirty="0"/>
                  <a:t> Λ</a:t>
                </a:r>
              </a:p>
              <a:p>
                <a:r>
                  <a:rPr lang="en-US" sz="2400" dirty="0" smtClean="0"/>
                  <a:t>Therefore, this CFG is regular grammar.   </a:t>
                </a:r>
              </a:p>
              <a:p>
                <a:endParaRPr lang="en-US" sz="2400" dirty="0"/>
              </a:p>
              <a:p>
                <a:endParaRPr lang="en-US" sz="2400" dirty="0"/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76400"/>
                <a:ext cx="8229600" cy="4876800"/>
              </a:xfrm>
              <a:blipFill rotWithShape="1">
                <a:blip r:embed="rId2"/>
                <a:stretch>
                  <a:fillRect l="-963" t="-1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625499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273</Words>
  <Application>Microsoft Office PowerPoint</Application>
  <PresentationFormat>On-screen Show (4:3)</PresentationFormat>
  <Paragraphs>46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Regular Grammars</vt:lpstr>
      <vt:lpstr>Regular Grammars</vt:lpstr>
      <vt:lpstr>Regular Grammar</vt:lpstr>
      <vt:lpstr>Regular Grammar</vt:lpstr>
      <vt:lpstr>Regular Grammar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Regular Grammars</dc:title>
  <dc:creator>Windows User</dc:creator>
  <cp:lastModifiedBy>Windows User</cp:lastModifiedBy>
  <cp:revision>1</cp:revision>
  <dcterms:created xsi:type="dcterms:W3CDTF">2019-09-02T10:49:18Z</dcterms:created>
  <dcterms:modified xsi:type="dcterms:W3CDTF">2019-09-02T10:49:33Z</dcterms:modified>
</cp:coreProperties>
</file>