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49E4-2236-41BD-BB18-FF7060EA02A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444E-3826-4A0B-8CDF-1639872C2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46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49E4-2236-41BD-BB18-FF7060EA02A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444E-3826-4A0B-8CDF-1639872C2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44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49E4-2236-41BD-BB18-FF7060EA02A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444E-3826-4A0B-8CDF-1639872C2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2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49E4-2236-41BD-BB18-FF7060EA02A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444E-3826-4A0B-8CDF-1639872C2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201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49E4-2236-41BD-BB18-FF7060EA02A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444E-3826-4A0B-8CDF-1639872C2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684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49E4-2236-41BD-BB18-FF7060EA02A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444E-3826-4A0B-8CDF-1639872C2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4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49E4-2236-41BD-BB18-FF7060EA02A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444E-3826-4A0B-8CDF-1639872C2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2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49E4-2236-41BD-BB18-FF7060EA02A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444E-3826-4A0B-8CDF-1639872C2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72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49E4-2236-41BD-BB18-FF7060EA02A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444E-3826-4A0B-8CDF-1639872C2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05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49E4-2236-41BD-BB18-FF7060EA02A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444E-3826-4A0B-8CDF-1639872C2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44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49E4-2236-41BD-BB18-FF7060EA02A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444E-3826-4A0B-8CDF-1639872C2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78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249E4-2236-41BD-BB18-FF7060EA02A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1444E-3826-4A0B-8CDF-1639872C2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1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Pushdown Automata PDA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Pushdown Automata was designed to examine the CFG whether its regular or not.</a:t>
            </a:r>
          </a:p>
          <a:p>
            <a:r>
              <a:rPr lang="en-US" dirty="0" smtClean="0"/>
              <a:t>It consists of 8 items: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An input alphabet </a:t>
            </a:r>
            <a:r>
              <a:rPr lang="el-GR" dirty="0" smtClean="0"/>
              <a:t>Σ</a:t>
            </a:r>
            <a:r>
              <a:rPr lang="en-US" dirty="0" smtClean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 input string will be stored in an input TAPE which is labelled starting from cell-I and ended by blank </a:t>
            </a:r>
            <a:r>
              <a:rPr lang="el-GR" dirty="0" smtClean="0"/>
              <a:t>Δ</a:t>
            </a:r>
            <a:r>
              <a:rPr lang="en-US" dirty="0" smtClean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A pushdown stack is used to store characters </a:t>
            </a:r>
            <a:r>
              <a:rPr lang="el-GR" dirty="0" smtClean="0"/>
              <a:t>Γ</a:t>
            </a:r>
            <a:r>
              <a:rPr lang="en-US" dirty="0" smtClean="0"/>
              <a:t> and it is initially filled with blank </a:t>
            </a:r>
            <a:r>
              <a:rPr lang="el-GR" dirty="0" smtClean="0"/>
              <a:t>Δ</a:t>
            </a:r>
            <a:r>
              <a:rPr lang="en-US" dirty="0" smtClean="0"/>
              <a:t>.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----------------------- Continued 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718089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Automata PDA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One START state that has only </a:t>
            </a:r>
            <a:r>
              <a:rPr lang="en-US" dirty="0" smtClean="0"/>
              <a:t>out-edge and </a:t>
            </a:r>
            <a:r>
              <a:rPr lang="en-US" dirty="0"/>
              <a:t>no in-edge.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Halt state of two things, some ACCEPT and some REJECT. They have in-edge and no </a:t>
            </a:r>
            <a:r>
              <a:rPr lang="en-US" dirty="0" smtClean="0"/>
              <a:t>out-edge.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-------------------------------Continued -------------------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170" y="2133600"/>
            <a:ext cx="1851660" cy="1181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410" y="4419600"/>
            <a:ext cx="410718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400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Automata PDA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Finitely </a:t>
            </a:r>
            <a:r>
              <a:rPr lang="en-US" dirty="0"/>
              <a:t>many non-branching PUSH states that introduce characters onto the top of the STACK, they are of the </a:t>
            </a:r>
            <a:r>
              <a:rPr lang="en-US" dirty="0" smtClean="0"/>
              <a:t>form:-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Where</a:t>
            </a:r>
            <a:r>
              <a:rPr lang="en-US" dirty="0"/>
              <a:t>, X is any letter in Γ.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---------------------------- Continued ----------------------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260" y="3817620"/>
            <a:ext cx="2948940" cy="90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694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Automata PDA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Finitely many branching states of two things:-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States that read the next unused letter from the </a:t>
            </a:r>
            <a:r>
              <a:rPr lang="en-US" dirty="0" smtClean="0"/>
              <a:t>TAPE:-</a:t>
            </a:r>
            <a:endParaRPr lang="en-US" dirty="0"/>
          </a:p>
          <a:p>
            <a:pPr lvl="2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  <a:p>
            <a:pPr lvl="2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State that read the top character of the </a:t>
            </a:r>
            <a:r>
              <a:rPr lang="en-US" dirty="0" smtClean="0"/>
              <a:t>STACK:-</a:t>
            </a:r>
            <a:endParaRPr lang="en-US" dirty="0"/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330" y="2716530"/>
            <a:ext cx="3101340" cy="14249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860" y="4853940"/>
            <a:ext cx="3002280" cy="139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856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</a:t>
            </a:r>
            <a:r>
              <a:rPr lang="en-US" dirty="0" smtClean="0">
                <a:latin typeface="Calisto MT" panose="02040603050505030304" pitchFamily="18" charset="0"/>
              </a:rPr>
              <a:t>Automata </a:t>
            </a:r>
            <a:r>
              <a:rPr lang="en-US" dirty="0">
                <a:latin typeface="Calisto MT" panose="02040603050505030304" pitchFamily="18" charset="0"/>
              </a:rPr>
              <a:t>PDA</a:t>
            </a:r>
            <a:r>
              <a:rPr lang="en-US" dirty="0" smtClean="0">
                <a:latin typeface="Calisto MT" panose="02040603050505030304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/>
          </a:bodyPr>
          <a:lstStyle/>
          <a:p>
            <a:r>
              <a:rPr lang="en-US" dirty="0"/>
              <a:t>The procedure of PDA will be as follows</a:t>
            </a:r>
            <a:r>
              <a:rPr lang="en-US" dirty="0" smtClean="0"/>
              <a:t>:</a:t>
            </a:r>
          </a:p>
          <a:p>
            <a:pPr lvl="1"/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Starting </a:t>
            </a:r>
            <a:r>
              <a:rPr lang="en-US" dirty="0"/>
              <a:t>from START state and follow the un-labelled </a:t>
            </a:r>
            <a:r>
              <a:rPr lang="en-US" dirty="0" smtClean="0"/>
              <a:t>edge </a:t>
            </a:r>
            <a:r>
              <a:rPr lang="en-US" dirty="0"/>
              <a:t>to generate </a:t>
            </a:r>
            <a:r>
              <a:rPr lang="en-US" dirty="0" smtClean="0"/>
              <a:t>a path </a:t>
            </a:r>
            <a:r>
              <a:rPr lang="en-US" dirty="0"/>
              <a:t>through the graph.</a:t>
            </a:r>
          </a:p>
          <a:p>
            <a:pPr lvl="1"/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The </a:t>
            </a:r>
            <a:r>
              <a:rPr lang="en-US" dirty="0"/>
              <a:t>path will be ended either at the halt state or crash in a state when there is no edge corresponding to the input letter.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-------------------- Continued ---------------------------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404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</a:t>
            </a:r>
            <a:r>
              <a:rPr lang="en-US" dirty="0" smtClean="0">
                <a:latin typeface="Calisto MT" panose="02040603050505030304" pitchFamily="18" charset="0"/>
              </a:rPr>
              <a:t>Automata </a:t>
            </a:r>
            <a:r>
              <a:rPr lang="en-US" dirty="0">
                <a:latin typeface="Calisto MT" panose="02040603050505030304" pitchFamily="18" charset="0"/>
              </a:rPr>
              <a:t>PDA</a:t>
            </a:r>
            <a:r>
              <a:rPr lang="en-US" dirty="0" smtClean="0">
                <a:latin typeface="Calisto MT" panose="02040603050505030304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pPr lvl="1"/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The </a:t>
            </a:r>
            <a:r>
              <a:rPr lang="en-US" dirty="0"/>
              <a:t>letter will be </a:t>
            </a:r>
            <a:r>
              <a:rPr lang="en-US" dirty="0" smtClean="0"/>
              <a:t>vanished </a:t>
            </a:r>
            <a:r>
              <a:rPr lang="en-US" dirty="0"/>
              <a:t>when it is read from the TAPE or popped from the STACK.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A </a:t>
            </a:r>
            <a:r>
              <a:rPr lang="en-US" dirty="0"/>
              <a:t>path of </a:t>
            </a:r>
            <a:r>
              <a:rPr lang="en-US" dirty="0" smtClean="0"/>
              <a:t>string </a:t>
            </a:r>
            <a:r>
              <a:rPr lang="en-US" dirty="0"/>
              <a:t>which is ended in ACCEPT it is accepted and the set of strings which are accepted by PDA it called </a:t>
            </a:r>
            <a:r>
              <a:rPr lang="en-US" i="1" dirty="0"/>
              <a:t>the language accepted by the PDA.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636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Automata </a:t>
            </a:r>
            <a:r>
              <a:rPr lang="en-US" dirty="0" smtClean="0">
                <a:latin typeface="Calisto MT" panose="02040603050505030304" pitchFamily="18" charset="0"/>
              </a:rPr>
              <a:t>PDA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Example:</a:t>
            </a:r>
            <a:r>
              <a:rPr lang="en-US" dirty="0" smtClean="0"/>
              <a:t> </a:t>
            </a:r>
            <a:r>
              <a:rPr lang="en-US" sz="2800" dirty="0" smtClean="0"/>
              <a:t>the following PDA defines EVENPALINDROM language.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------------------------------ Continued --------------------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328480"/>
            <a:ext cx="6938010" cy="368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108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Automata PDA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Let us examine the string </a:t>
            </a:r>
            <a:r>
              <a:rPr lang="en-US" i="1" dirty="0" err="1" smtClean="0"/>
              <a:t>babbab</a:t>
            </a:r>
            <a:r>
              <a:rPr lang="en-US" i="1" dirty="0" smtClean="0"/>
              <a:t> whither</a:t>
            </a:r>
            <a:r>
              <a:rPr lang="en-US" dirty="0" smtClean="0"/>
              <a:t> it is accepted </a:t>
            </a:r>
            <a:r>
              <a:rPr lang="en-US" dirty="0"/>
              <a:t>b</a:t>
            </a:r>
            <a:r>
              <a:rPr lang="en-US" dirty="0" smtClean="0"/>
              <a:t>y the PDA or not. This can be done by tracing the string through the machine.</a:t>
            </a:r>
          </a:p>
          <a:p>
            <a:r>
              <a:rPr lang="en-US" dirty="0" smtClean="0"/>
              <a:t>The input string will be stored in the TAPE.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The following table </a:t>
            </a:r>
            <a:r>
              <a:rPr lang="en-US" dirty="0" smtClean="0"/>
              <a:t>explains </a:t>
            </a:r>
            <a:r>
              <a:rPr lang="en-US" dirty="0"/>
              <a:t>the tracing process of the string through the PDA</a:t>
            </a:r>
            <a:r>
              <a:rPr lang="en-US" dirty="0" smtClean="0"/>
              <a:t>.</a:t>
            </a:r>
          </a:p>
          <a:p>
            <a:endParaRPr lang="en-US" sz="1500" dirty="0"/>
          </a:p>
          <a:p>
            <a:pPr marL="0" indent="0">
              <a:buNone/>
            </a:pPr>
            <a:r>
              <a:rPr lang="en-US" dirty="0" smtClean="0"/>
              <a:t>------------------------------ Continued -----------------------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157965"/>
              </p:ext>
            </p:extLst>
          </p:nvPr>
        </p:nvGraphicFramePr>
        <p:xfrm>
          <a:off x="1600198" y="4038600"/>
          <a:ext cx="6248405" cy="5334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27239"/>
                <a:gridCol w="636060"/>
                <a:gridCol w="636060"/>
                <a:gridCol w="636060"/>
                <a:gridCol w="636060"/>
                <a:gridCol w="636060"/>
                <a:gridCol w="636060"/>
                <a:gridCol w="668746"/>
                <a:gridCol w="636060"/>
              </a:tblGrid>
              <a:tr h="533400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TAPE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b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a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b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b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a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b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Δ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776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Pushdown Automata PDA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188722"/>
              </p:ext>
            </p:extLst>
          </p:nvPr>
        </p:nvGraphicFramePr>
        <p:xfrm>
          <a:off x="1066800" y="1597790"/>
          <a:ext cx="6858000" cy="503160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88232"/>
                <a:gridCol w="2286744"/>
                <a:gridCol w="2283024"/>
              </a:tblGrid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STATE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TAPE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STACK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START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READ1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PUSH b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READ1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PSUH 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READ1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</a:rPr>
                        <a:t>babbabΔ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PUSH b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</a:rPr>
                        <a:t>babbabΔ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READ1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POP2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READ2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POP1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READ2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POP1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Δ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READ2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babbabΔ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POP3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</a:rPr>
                        <a:t>babbabΔ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977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ACCEPT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</a:rPr>
                        <a:t>babbabΔ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Δ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5" name="Straight Arrow Connector 4"/>
          <p:cNvCxnSpPr>
            <a:cxnSpLocks noChangeShapeType="1"/>
          </p:cNvCxnSpPr>
          <p:nvPr/>
        </p:nvCxnSpPr>
        <p:spPr bwMode="auto">
          <a:xfrm flipH="1">
            <a:off x="3644900" y="2600325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flipH="1">
            <a:off x="3657600" y="2209800"/>
            <a:ext cx="88900" cy="13652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 flipH="1">
            <a:off x="3746500" y="2827338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flipH="1">
            <a:off x="3657600" y="2825750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H="1">
            <a:off x="3722687" y="3133725"/>
            <a:ext cx="87313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flipH="1">
            <a:off x="3646487" y="3103562"/>
            <a:ext cx="87313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flipH="1">
            <a:off x="3748088" y="3430587"/>
            <a:ext cx="87312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flipH="1">
            <a:off x="3657600" y="3429000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 flipH="1">
            <a:off x="3835400" y="3443287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flipH="1">
            <a:off x="3709988" y="3735388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 flipH="1">
            <a:off x="3632200" y="3733800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 flipH="1">
            <a:off x="3798888" y="3733800"/>
            <a:ext cx="87312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flipH="1">
            <a:off x="3703637" y="4035425"/>
            <a:ext cx="87313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 flipH="1">
            <a:off x="3616325" y="4032250"/>
            <a:ext cx="88900" cy="1444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H="1">
            <a:off x="3787775" y="4046538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 flipH="1">
            <a:off x="3873500" y="4035425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>
            <a:cxnSpLocks noChangeShapeType="1"/>
          </p:cNvCxnSpPr>
          <p:nvPr/>
        </p:nvCxnSpPr>
        <p:spPr bwMode="auto">
          <a:xfrm flipH="1">
            <a:off x="3703638" y="4338638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Straight Arrow Connector 21"/>
          <p:cNvCxnSpPr>
            <a:cxnSpLocks noChangeShapeType="1"/>
          </p:cNvCxnSpPr>
          <p:nvPr/>
        </p:nvCxnSpPr>
        <p:spPr bwMode="auto">
          <a:xfrm flipH="1">
            <a:off x="3622675" y="4344988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Arrow Connector 22"/>
          <p:cNvCxnSpPr>
            <a:cxnSpLocks noChangeShapeType="1"/>
          </p:cNvCxnSpPr>
          <p:nvPr/>
        </p:nvCxnSpPr>
        <p:spPr bwMode="auto">
          <a:xfrm flipH="1">
            <a:off x="3813175" y="4341813"/>
            <a:ext cx="87313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 flipH="1">
            <a:off x="3873500" y="4352925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24"/>
          <p:cNvCxnSpPr>
            <a:cxnSpLocks noChangeShapeType="1"/>
          </p:cNvCxnSpPr>
          <p:nvPr/>
        </p:nvCxnSpPr>
        <p:spPr bwMode="auto">
          <a:xfrm flipH="1">
            <a:off x="3749675" y="4641850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Arrow Connector 25"/>
          <p:cNvCxnSpPr>
            <a:cxnSpLocks noChangeShapeType="1"/>
          </p:cNvCxnSpPr>
          <p:nvPr/>
        </p:nvCxnSpPr>
        <p:spPr bwMode="auto">
          <a:xfrm flipH="1">
            <a:off x="3657600" y="4657725"/>
            <a:ext cx="87313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 flipH="1">
            <a:off x="3822700" y="4652962"/>
            <a:ext cx="88900" cy="1444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Arrow Connector 27"/>
          <p:cNvCxnSpPr>
            <a:cxnSpLocks noChangeShapeType="1"/>
          </p:cNvCxnSpPr>
          <p:nvPr/>
        </p:nvCxnSpPr>
        <p:spPr bwMode="auto">
          <a:xfrm flipH="1">
            <a:off x="3914775" y="4656137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Straight Arrow Connector 28"/>
          <p:cNvCxnSpPr>
            <a:cxnSpLocks noChangeShapeType="1"/>
          </p:cNvCxnSpPr>
          <p:nvPr/>
        </p:nvCxnSpPr>
        <p:spPr bwMode="auto">
          <a:xfrm flipH="1">
            <a:off x="3994150" y="4640262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Straight Arrow Connector 29"/>
          <p:cNvCxnSpPr>
            <a:cxnSpLocks noChangeShapeType="1"/>
          </p:cNvCxnSpPr>
          <p:nvPr/>
        </p:nvCxnSpPr>
        <p:spPr bwMode="auto">
          <a:xfrm flipH="1">
            <a:off x="3749675" y="4908550"/>
            <a:ext cx="88900" cy="1444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Arrow Connector 30"/>
          <p:cNvCxnSpPr>
            <a:cxnSpLocks noChangeShapeType="1"/>
          </p:cNvCxnSpPr>
          <p:nvPr/>
        </p:nvCxnSpPr>
        <p:spPr bwMode="auto">
          <a:xfrm flipH="1">
            <a:off x="3670300" y="4879975"/>
            <a:ext cx="87312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Arrow Connector 31"/>
          <p:cNvCxnSpPr>
            <a:cxnSpLocks noChangeShapeType="1"/>
          </p:cNvCxnSpPr>
          <p:nvPr/>
        </p:nvCxnSpPr>
        <p:spPr bwMode="auto">
          <a:xfrm flipH="1">
            <a:off x="3835400" y="4906963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Arrow Connector 32"/>
          <p:cNvCxnSpPr>
            <a:cxnSpLocks noChangeShapeType="1"/>
          </p:cNvCxnSpPr>
          <p:nvPr/>
        </p:nvCxnSpPr>
        <p:spPr bwMode="auto">
          <a:xfrm flipH="1">
            <a:off x="3943350" y="4876800"/>
            <a:ext cx="87312" cy="1444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Straight Arrow Connector 33"/>
          <p:cNvCxnSpPr>
            <a:cxnSpLocks noChangeShapeType="1"/>
          </p:cNvCxnSpPr>
          <p:nvPr/>
        </p:nvCxnSpPr>
        <p:spPr bwMode="auto">
          <a:xfrm flipH="1">
            <a:off x="4025900" y="4906963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Straight Arrow Connector 34"/>
          <p:cNvCxnSpPr>
            <a:cxnSpLocks noChangeShapeType="1"/>
          </p:cNvCxnSpPr>
          <p:nvPr/>
        </p:nvCxnSpPr>
        <p:spPr bwMode="auto">
          <a:xfrm flipH="1">
            <a:off x="4103688" y="5197475"/>
            <a:ext cx="87312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 flipH="1">
            <a:off x="4013200" y="5181600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Arrow Connector 36"/>
          <p:cNvCxnSpPr>
            <a:cxnSpLocks noChangeShapeType="1"/>
          </p:cNvCxnSpPr>
          <p:nvPr/>
        </p:nvCxnSpPr>
        <p:spPr bwMode="auto">
          <a:xfrm flipH="1">
            <a:off x="3654425" y="5181600"/>
            <a:ext cx="87313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Arrow Connector 37"/>
          <p:cNvCxnSpPr>
            <a:cxnSpLocks noChangeShapeType="1"/>
          </p:cNvCxnSpPr>
          <p:nvPr/>
        </p:nvCxnSpPr>
        <p:spPr bwMode="auto">
          <a:xfrm flipH="1">
            <a:off x="3722688" y="5192712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Arrow Connector 38"/>
          <p:cNvCxnSpPr>
            <a:cxnSpLocks noChangeShapeType="1"/>
          </p:cNvCxnSpPr>
          <p:nvPr/>
        </p:nvCxnSpPr>
        <p:spPr bwMode="auto">
          <a:xfrm flipH="1">
            <a:off x="3816350" y="5186362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Arrow Connector 39"/>
          <p:cNvCxnSpPr>
            <a:cxnSpLocks noChangeShapeType="1"/>
          </p:cNvCxnSpPr>
          <p:nvPr/>
        </p:nvCxnSpPr>
        <p:spPr bwMode="auto">
          <a:xfrm flipH="1">
            <a:off x="3929063" y="5181600"/>
            <a:ext cx="87312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Straight Arrow Connector 40"/>
          <p:cNvCxnSpPr>
            <a:cxnSpLocks noChangeShapeType="1"/>
          </p:cNvCxnSpPr>
          <p:nvPr/>
        </p:nvCxnSpPr>
        <p:spPr bwMode="auto">
          <a:xfrm flipH="1">
            <a:off x="4102100" y="5507037"/>
            <a:ext cx="88900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Straight Arrow Connector 41"/>
          <p:cNvCxnSpPr>
            <a:cxnSpLocks noChangeShapeType="1"/>
          </p:cNvCxnSpPr>
          <p:nvPr/>
        </p:nvCxnSpPr>
        <p:spPr bwMode="auto">
          <a:xfrm flipH="1">
            <a:off x="4013200" y="5491162"/>
            <a:ext cx="87313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Straight Arrow Connector 42"/>
          <p:cNvCxnSpPr>
            <a:cxnSpLocks noChangeShapeType="1"/>
          </p:cNvCxnSpPr>
          <p:nvPr/>
        </p:nvCxnSpPr>
        <p:spPr bwMode="auto">
          <a:xfrm flipH="1">
            <a:off x="3656013" y="5491162"/>
            <a:ext cx="87312" cy="1428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Straight Arrow Connector 43"/>
          <p:cNvCxnSpPr>
            <a:cxnSpLocks noChangeShapeType="1"/>
          </p:cNvCxnSpPr>
          <p:nvPr/>
        </p:nvCxnSpPr>
        <p:spPr bwMode="auto">
          <a:xfrm flipH="1">
            <a:off x="3748088" y="5487987"/>
            <a:ext cx="88900" cy="1444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Straight Arrow Connector 44"/>
          <p:cNvCxnSpPr>
            <a:cxnSpLocks noChangeShapeType="1"/>
          </p:cNvCxnSpPr>
          <p:nvPr/>
        </p:nvCxnSpPr>
        <p:spPr bwMode="auto">
          <a:xfrm flipH="1">
            <a:off x="3829050" y="5486400"/>
            <a:ext cx="88900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Straight Arrow Connector 45"/>
          <p:cNvCxnSpPr>
            <a:cxnSpLocks noChangeShapeType="1"/>
          </p:cNvCxnSpPr>
          <p:nvPr/>
        </p:nvCxnSpPr>
        <p:spPr bwMode="auto">
          <a:xfrm flipH="1">
            <a:off x="3916363" y="5486400"/>
            <a:ext cx="87312" cy="144462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Arrow Connector 46"/>
          <p:cNvCxnSpPr>
            <a:cxnSpLocks noChangeShapeType="1"/>
          </p:cNvCxnSpPr>
          <p:nvPr/>
        </p:nvCxnSpPr>
        <p:spPr bwMode="auto">
          <a:xfrm flipH="1">
            <a:off x="4122737" y="5810171"/>
            <a:ext cx="87313" cy="15890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Straight Arrow Connector 47"/>
          <p:cNvCxnSpPr>
            <a:cxnSpLocks noChangeShapeType="1"/>
          </p:cNvCxnSpPr>
          <p:nvPr/>
        </p:nvCxnSpPr>
        <p:spPr bwMode="auto">
          <a:xfrm flipH="1">
            <a:off x="4032250" y="5794296"/>
            <a:ext cx="88900" cy="15890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Arrow Connector 48"/>
          <p:cNvCxnSpPr>
            <a:cxnSpLocks noChangeShapeType="1"/>
          </p:cNvCxnSpPr>
          <p:nvPr/>
        </p:nvCxnSpPr>
        <p:spPr bwMode="auto">
          <a:xfrm flipH="1">
            <a:off x="4211637" y="5808584"/>
            <a:ext cx="88900" cy="15890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Straight Arrow Connector 49"/>
          <p:cNvCxnSpPr>
            <a:cxnSpLocks noChangeShapeType="1"/>
          </p:cNvCxnSpPr>
          <p:nvPr/>
        </p:nvCxnSpPr>
        <p:spPr bwMode="auto">
          <a:xfrm flipH="1">
            <a:off x="3657600" y="5792788"/>
            <a:ext cx="87312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Straight Arrow Connector 50"/>
          <p:cNvCxnSpPr>
            <a:cxnSpLocks noChangeShapeType="1"/>
          </p:cNvCxnSpPr>
          <p:nvPr/>
        </p:nvCxnSpPr>
        <p:spPr bwMode="auto">
          <a:xfrm flipH="1">
            <a:off x="3759200" y="5808663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Straight Arrow Connector 51"/>
          <p:cNvCxnSpPr>
            <a:cxnSpLocks noChangeShapeType="1"/>
          </p:cNvCxnSpPr>
          <p:nvPr/>
        </p:nvCxnSpPr>
        <p:spPr bwMode="auto">
          <a:xfrm flipH="1">
            <a:off x="3860800" y="5803900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Straight Arrow Connector 52"/>
          <p:cNvCxnSpPr>
            <a:cxnSpLocks noChangeShapeType="1"/>
          </p:cNvCxnSpPr>
          <p:nvPr/>
        </p:nvCxnSpPr>
        <p:spPr bwMode="auto">
          <a:xfrm flipH="1">
            <a:off x="3954462" y="5791200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Straight Arrow Connector 53"/>
          <p:cNvCxnSpPr>
            <a:cxnSpLocks noChangeShapeType="1"/>
          </p:cNvCxnSpPr>
          <p:nvPr/>
        </p:nvCxnSpPr>
        <p:spPr bwMode="auto">
          <a:xfrm flipH="1">
            <a:off x="4089400" y="6089570"/>
            <a:ext cx="87312" cy="15890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Straight Arrow Connector 54"/>
          <p:cNvCxnSpPr>
            <a:cxnSpLocks noChangeShapeType="1"/>
          </p:cNvCxnSpPr>
          <p:nvPr/>
        </p:nvCxnSpPr>
        <p:spPr bwMode="auto">
          <a:xfrm flipH="1">
            <a:off x="3998912" y="6073695"/>
            <a:ext cx="88900" cy="15890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" name="Straight Arrow Connector 55"/>
          <p:cNvCxnSpPr>
            <a:cxnSpLocks noChangeShapeType="1"/>
          </p:cNvCxnSpPr>
          <p:nvPr/>
        </p:nvCxnSpPr>
        <p:spPr bwMode="auto">
          <a:xfrm flipH="1">
            <a:off x="4178300" y="6087983"/>
            <a:ext cx="88900" cy="15890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Straight Arrow Connector 56"/>
          <p:cNvCxnSpPr>
            <a:cxnSpLocks noChangeShapeType="1"/>
          </p:cNvCxnSpPr>
          <p:nvPr/>
        </p:nvCxnSpPr>
        <p:spPr bwMode="auto">
          <a:xfrm flipH="1">
            <a:off x="3609975" y="6089649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" name="Straight Arrow Connector 57"/>
          <p:cNvCxnSpPr>
            <a:cxnSpLocks noChangeShapeType="1"/>
          </p:cNvCxnSpPr>
          <p:nvPr/>
        </p:nvCxnSpPr>
        <p:spPr bwMode="auto">
          <a:xfrm flipH="1">
            <a:off x="3698875" y="6092824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" name="Straight Arrow Connector 58"/>
          <p:cNvCxnSpPr>
            <a:cxnSpLocks noChangeShapeType="1"/>
          </p:cNvCxnSpPr>
          <p:nvPr/>
        </p:nvCxnSpPr>
        <p:spPr bwMode="auto">
          <a:xfrm flipH="1">
            <a:off x="3789362" y="6070599"/>
            <a:ext cx="87313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" name="Straight Arrow Connector 59"/>
          <p:cNvCxnSpPr>
            <a:cxnSpLocks noChangeShapeType="1"/>
          </p:cNvCxnSpPr>
          <p:nvPr/>
        </p:nvCxnSpPr>
        <p:spPr bwMode="auto">
          <a:xfrm flipH="1">
            <a:off x="3875087" y="6097508"/>
            <a:ext cx="88900" cy="15890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" name="Straight Arrow Connector 60"/>
          <p:cNvCxnSpPr>
            <a:cxnSpLocks noChangeShapeType="1"/>
          </p:cNvCxnSpPr>
          <p:nvPr/>
        </p:nvCxnSpPr>
        <p:spPr bwMode="auto">
          <a:xfrm flipH="1">
            <a:off x="4089400" y="6384924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" name="Straight Arrow Connector 61"/>
          <p:cNvCxnSpPr>
            <a:cxnSpLocks noChangeShapeType="1"/>
          </p:cNvCxnSpPr>
          <p:nvPr/>
        </p:nvCxnSpPr>
        <p:spPr bwMode="auto">
          <a:xfrm flipH="1">
            <a:off x="4000500" y="6369049"/>
            <a:ext cx="87312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" name="Straight Arrow Connector 62"/>
          <p:cNvCxnSpPr>
            <a:cxnSpLocks noChangeShapeType="1"/>
          </p:cNvCxnSpPr>
          <p:nvPr/>
        </p:nvCxnSpPr>
        <p:spPr bwMode="auto">
          <a:xfrm flipH="1">
            <a:off x="4178300" y="6381670"/>
            <a:ext cx="88900" cy="15890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" name="Straight Arrow Connector 63"/>
          <p:cNvCxnSpPr>
            <a:cxnSpLocks noChangeShapeType="1"/>
          </p:cNvCxnSpPr>
          <p:nvPr/>
        </p:nvCxnSpPr>
        <p:spPr bwMode="auto">
          <a:xfrm flipH="1">
            <a:off x="3641725" y="6365874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" name="Straight Arrow Connector 64"/>
          <p:cNvCxnSpPr>
            <a:cxnSpLocks noChangeShapeType="1"/>
          </p:cNvCxnSpPr>
          <p:nvPr/>
        </p:nvCxnSpPr>
        <p:spPr bwMode="auto">
          <a:xfrm flipH="1">
            <a:off x="3711575" y="6396037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" name="Straight Arrow Connector 65"/>
          <p:cNvCxnSpPr>
            <a:cxnSpLocks noChangeShapeType="1"/>
          </p:cNvCxnSpPr>
          <p:nvPr/>
        </p:nvCxnSpPr>
        <p:spPr bwMode="auto">
          <a:xfrm flipH="1">
            <a:off x="3808412" y="6386433"/>
            <a:ext cx="88900" cy="15890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Straight Arrow Connector 66"/>
          <p:cNvCxnSpPr>
            <a:cxnSpLocks noChangeShapeType="1"/>
          </p:cNvCxnSpPr>
          <p:nvPr/>
        </p:nvCxnSpPr>
        <p:spPr bwMode="auto">
          <a:xfrm flipH="1">
            <a:off x="3902075" y="6353174"/>
            <a:ext cx="88900" cy="15716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438188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424</Words>
  <Application>Microsoft Office PowerPoint</Application>
  <PresentationFormat>On-screen Show (4:3)</PresentationFormat>
  <Paragraphs>127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Pushdown Automata PDA </vt:lpstr>
      <vt:lpstr>Pushdown Automata PDA</vt:lpstr>
      <vt:lpstr>Pushdown Automata PDA </vt:lpstr>
      <vt:lpstr>Pushdown Automata PDA</vt:lpstr>
      <vt:lpstr>Pushdown Automata PDA </vt:lpstr>
      <vt:lpstr>Pushdown Automata PDA </vt:lpstr>
      <vt:lpstr>Pushdown Automata PDA</vt:lpstr>
      <vt:lpstr>Pushdown Automata PDA</vt:lpstr>
      <vt:lpstr>Pushdown Automata PDA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Pushdown Automata PDA </dc:title>
  <dc:creator>Windows User</dc:creator>
  <cp:lastModifiedBy>Windows User</cp:lastModifiedBy>
  <cp:revision>1</cp:revision>
  <dcterms:created xsi:type="dcterms:W3CDTF">2019-09-02T10:50:32Z</dcterms:created>
  <dcterms:modified xsi:type="dcterms:W3CDTF">2019-09-02T10:50:54Z</dcterms:modified>
</cp:coreProperties>
</file>