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875-1A27-4945-B386-131D3AF13C4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F959-522A-42CC-8FDC-766AA1AEF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76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875-1A27-4945-B386-131D3AF13C4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F959-522A-42CC-8FDC-766AA1AEF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945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875-1A27-4945-B386-131D3AF13C4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F959-522A-42CC-8FDC-766AA1AEF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71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875-1A27-4945-B386-131D3AF13C4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F959-522A-42CC-8FDC-766AA1AEF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852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875-1A27-4945-B386-131D3AF13C4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F959-522A-42CC-8FDC-766AA1AEF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173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875-1A27-4945-B386-131D3AF13C4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F959-522A-42CC-8FDC-766AA1AEF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049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875-1A27-4945-B386-131D3AF13C4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F959-522A-42CC-8FDC-766AA1AEF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276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875-1A27-4945-B386-131D3AF13C4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F959-522A-42CC-8FDC-766AA1AEF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4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875-1A27-4945-B386-131D3AF13C4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F959-522A-42CC-8FDC-766AA1AEF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43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875-1A27-4945-B386-131D3AF13C4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F959-522A-42CC-8FDC-766AA1AEF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94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8F875-1A27-4945-B386-131D3AF13C4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F959-522A-42CC-8FDC-766AA1AEF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74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8F875-1A27-4945-B386-131D3AF13C4C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8F959-522A-42CC-8FDC-766AA1AEF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00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Nondeterministic Finite Automata NFA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NFA is </a:t>
            </a:r>
            <a:r>
              <a:rPr lang="en-US" dirty="0"/>
              <a:t>a group of three items</a:t>
            </a:r>
            <a:r>
              <a:rPr lang="en-US" dirty="0" smtClean="0"/>
              <a:t>:</a:t>
            </a:r>
          </a:p>
          <a:p>
            <a:endParaRPr lang="en-US" sz="1050" dirty="0" smtClean="0"/>
          </a:p>
          <a:p>
            <a:pPr lvl="1"/>
            <a:r>
              <a:rPr lang="en-US" dirty="0"/>
              <a:t>A finite collection of states, one can act as a start state and set of final </a:t>
            </a:r>
            <a:r>
              <a:rPr lang="en-US" dirty="0" smtClean="0"/>
              <a:t>states.</a:t>
            </a:r>
          </a:p>
          <a:p>
            <a:pPr lvl="1"/>
            <a:endParaRPr lang="en-US" sz="1100" dirty="0" smtClean="0"/>
          </a:p>
          <a:p>
            <a:pPr lvl="1"/>
            <a:r>
              <a:rPr lang="en-US" dirty="0" smtClean="0"/>
              <a:t>Input </a:t>
            </a:r>
            <a:r>
              <a:rPr lang="en-US" dirty="0"/>
              <a:t>letters of alphabet Σ.</a:t>
            </a:r>
          </a:p>
          <a:p>
            <a:pPr lvl="1"/>
            <a:endParaRPr lang="en-US" sz="1100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finite group of edges which explain the transitions from start state toward the final states. The transition can be done using more than one edge with the same label.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807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>
                <a:latin typeface="Calisto MT" panose="02040603050505030304" pitchFamily="18" charset="0"/>
              </a:rPr>
              <a:t>  Nondeterministic</a:t>
            </a:r>
            <a:r>
              <a:rPr lang="en-US" dirty="0" smtClean="0">
                <a:latin typeface="Calisto MT" panose="02040603050505030304" pitchFamily="18" charset="0"/>
              </a:rPr>
              <a:t> </a:t>
            </a:r>
            <a:r>
              <a:rPr lang="en-US" dirty="0">
                <a:latin typeface="Calisto MT" panose="02040603050505030304" pitchFamily="18" charset="0"/>
              </a:rPr>
              <a:t>Finite Automata NFA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Example </a:t>
            </a:r>
            <a:r>
              <a:rPr lang="en-US" dirty="0"/>
              <a:t>of machine conversion from NFA to </a:t>
            </a:r>
            <a:r>
              <a:rPr lang="en-US" dirty="0" smtClean="0"/>
              <a:t>DFA.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90" y="3581400"/>
            <a:ext cx="7018020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687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>
                <a:latin typeface="Calisto MT" panose="02040603050505030304" pitchFamily="18" charset="0"/>
              </a:rPr>
              <a:t> Nondeterministic</a:t>
            </a:r>
            <a:r>
              <a:rPr lang="en-US" dirty="0" smtClean="0">
                <a:latin typeface="Calisto MT" panose="02040603050505030304" pitchFamily="18" charset="0"/>
              </a:rPr>
              <a:t> </a:t>
            </a:r>
            <a:r>
              <a:rPr lang="en-US" sz="4900" dirty="0">
                <a:latin typeface="Calisto MT" panose="02040603050505030304" pitchFamily="18" charset="0"/>
              </a:rPr>
              <a:t>Finite</a:t>
            </a:r>
            <a:r>
              <a:rPr lang="en-US" dirty="0">
                <a:latin typeface="Calisto MT" panose="02040603050505030304" pitchFamily="18" charset="0"/>
              </a:rPr>
              <a:t> Automata NFA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/>
              <a:t>States of </a:t>
            </a:r>
            <a:r>
              <a:rPr lang="en-US" dirty="0" smtClean="0"/>
              <a:t>the NFA are S= </a:t>
            </a:r>
            <a:r>
              <a:rPr lang="en-US" dirty="0"/>
              <a:t>{q</a:t>
            </a:r>
            <a:r>
              <a:rPr lang="en-US" baseline="-25000" dirty="0"/>
              <a:t>0</a:t>
            </a:r>
            <a:r>
              <a:rPr lang="en-US" dirty="0"/>
              <a:t>, q</a:t>
            </a:r>
            <a:r>
              <a:rPr lang="en-US" baseline="-25000" dirty="0"/>
              <a:t>1</a:t>
            </a:r>
            <a:r>
              <a:rPr lang="en-US" dirty="0"/>
              <a:t>, q</a:t>
            </a:r>
            <a:r>
              <a:rPr lang="en-US" baseline="-25000" dirty="0"/>
              <a:t>2</a:t>
            </a:r>
            <a:r>
              <a:rPr lang="en-US" dirty="0" smtClean="0"/>
              <a:t>} and the </a:t>
            </a:r>
            <a:r>
              <a:rPr lang="en-US" dirty="0"/>
              <a:t>transition table </a:t>
            </a:r>
            <a:r>
              <a:rPr lang="en-US" dirty="0" smtClean="0"/>
              <a:t>is: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First state of DFA = {q</a:t>
            </a:r>
            <a:r>
              <a:rPr lang="en-US" baseline="-25000" dirty="0"/>
              <a:t>0</a:t>
            </a:r>
            <a:r>
              <a:rPr lang="en-US" dirty="0"/>
              <a:t>}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877398"/>
              </p:ext>
            </p:extLst>
          </p:nvPr>
        </p:nvGraphicFramePr>
        <p:xfrm>
          <a:off x="3352801" y="2713970"/>
          <a:ext cx="2590799" cy="162943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14625"/>
                <a:gridCol w="918804"/>
                <a:gridCol w="957370"/>
              </a:tblGrid>
              <a:tr h="3556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b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4166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0,</a:t>
                      </a:r>
                      <a:r>
                        <a:rPr lang="en-US" sz="2400" dirty="0">
                          <a:effectLst/>
                        </a:rPr>
                        <a:t> q</a:t>
                      </a:r>
                      <a:r>
                        <a:rPr lang="en-US" sz="2400" baseline="-250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56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q</a:t>
                      </a:r>
                      <a:r>
                        <a:rPr lang="en-US" sz="2400" baseline="-250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556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q</a:t>
                      </a:r>
                      <a:r>
                        <a:rPr lang="en-US" sz="2400" baseline="-250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5961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latin typeface="Calisto MT" panose="02040603050505030304" pitchFamily="18" charset="0"/>
              </a:rPr>
              <a:t>Nondeterministic</a:t>
            </a:r>
            <a:r>
              <a:rPr lang="en-US" dirty="0">
                <a:latin typeface="Calisto MT" panose="02040603050505030304" pitchFamily="18" charset="0"/>
              </a:rPr>
              <a:t> Finite Automata NFA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lvl="0"/>
            <a:r>
              <a:rPr lang="en-US" dirty="0"/>
              <a:t>q</a:t>
            </a:r>
            <a:r>
              <a:rPr lang="en-US" baseline="-25000" dirty="0"/>
              <a:t>0, </a:t>
            </a:r>
            <a:r>
              <a:rPr lang="en-US" dirty="0"/>
              <a:t>q</a:t>
            </a:r>
            <a:r>
              <a:rPr lang="en-US" baseline="-25000" dirty="0"/>
              <a:t>1 </a:t>
            </a:r>
            <a:r>
              <a:rPr lang="en-US" dirty="0"/>
              <a:t>is the second state in DFA and q</a:t>
            </a:r>
            <a:r>
              <a:rPr lang="en-US" baseline="-25000" dirty="0"/>
              <a:t>0</a:t>
            </a:r>
            <a:r>
              <a:rPr lang="en-US" dirty="0"/>
              <a:t> is already exist in DFA. The transition table for the new state is: </a:t>
            </a:r>
            <a:endParaRPr lang="en-US" dirty="0" smtClean="0"/>
          </a:p>
          <a:p>
            <a:pPr lvl="0"/>
            <a:endParaRPr lang="en-US" dirty="0"/>
          </a:p>
          <a:p>
            <a:pPr lvl="0"/>
            <a:endParaRPr lang="en-US" dirty="0" smtClean="0"/>
          </a:p>
          <a:p>
            <a:r>
              <a:rPr lang="en-US" dirty="0"/>
              <a:t>The next state of the DFA </a:t>
            </a:r>
            <a:r>
              <a:rPr lang="en-US" dirty="0" smtClean="0"/>
              <a:t>is: </a:t>
            </a:r>
            <a:r>
              <a:rPr lang="en-US" dirty="0"/>
              <a:t>q</a:t>
            </a:r>
            <a:r>
              <a:rPr lang="en-US" baseline="-25000" dirty="0"/>
              <a:t>0, </a:t>
            </a:r>
            <a:r>
              <a:rPr lang="en-US" dirty="0"/>
              <a:t>q</a:t>
            </a:r>
            <a:r>
              <a:rPr lang="en-US" baseline="-25000" dirty="0"/>
              <a:t>2</a:t>
            </a:r>
            <a:r>
              <a:rPr lang="en-US" dirty="0"/>
              <a:t> and the transition table of the new state is:</a:t>
            </a:r>
          </a:p>
          <a:p>
            <a:pPr lvl="0"/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826647"/>
              </p:ext>
            </p:extLst>
          </p:nvPr>
        </p:nvGraphicFramePr>
        <p:xfrm>
          <a:off x="1905000" y="3200400"/>
          <a:ext cx="3962400" cy="91440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33832"/>
                <a:gridCol w="1150374"/>
                <a:gridCol w="1278194"/>
              </a:tblGrid>
              <a:tr h="4572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b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72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q</a:t>
                      </a:r>
                      <a:r>
                        <a:rPr lang="en-US" sz="2400" baseline="-25000">
                          <a:effectLst/>
                        </a:rPr>
                        <a:t>0, </a:t>
                      </a:r>
                      <a:r>
                        <a:rPr lang="en-US" sz="2400">
                          <a:effectLst/>
                        </a:rPr>
                        <a:t>q</a:t>
                      </a:r>
                      <a:r>
                        <a:rPr lang="en-US" sz="2400" baseline="-250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q</a:t>
                      </a:r>
                      <a:r>
                        <a:rPr lang="en-US" sz="2400" baseline="-25000">
                          <a:effectLst/>
                        </a:rPr>
                        <a:t>0, </a:t>
                      </a:r>
                      <a:r>
                        <a:rPr lang="en-US" sz="2400">
                          <a:effectLst/>
                        </a:rPr>
                        <a:t>q</a:t>
                      </a:r>
                      <a:r>
                        <a:rPr lang="en-US" sz="2400" baseline="-250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0, </a:t>
                      </a: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491779"/>
              </p:ext>
            </p:extLst>
          </p:nvPr>
        </p:nvGraphicFramePr>
        <p:xfrm>
          <a:off x="1904999" y="5410200"/>
          <a:ext cx="3962401" cy="9906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533832"/>
                <a:gridCol w="1150375"/>
                <a:gridCol w="1278194"/>
              </a:tblGrid>
              <a:tr h="4953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</a:t>
                      </a:r>
                      <a:endParaRPr lang="en-US" sz="18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953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0, </a:t>
                      </a: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2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0, </a:t>
                      </a: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q</a:t>
                      </a:r>
                      <a:r>
                        <a:rPr lang="en-US" sz="2400" baseline="-25000" dirty="0">
                          <a:effectLst/>
                        </a:rPr>
                        <a:t>0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5775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>
                <a:latin typeface="Calisto MT" panose="02040603050505030304" pitchFamily="18" charset="0"/>
              </a:rPr>
              <a:t>Nondeterministic</a:t>
            </a:r>
            <a:r>
              <a:rPr lang="en-US" dirty="0">
                <a:latin typeface="Calisto MT" panose="02040603050505030304" pitchFamily="18" charset="0"/>
              </a:rPr>
              <a:t> Finite Automata NFA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 no new state for the new machine which will be as follows: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989" y="3200400"/>
            <a:ext cx="7439597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67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Nondeterministic Finite Automata NFA</vt:lpstr>
      <vt:lpstr>  Nondeterministic Finite Automata NFA</vt:lpstr>
      <vt:lpstr> Nondeterministic Finite Automata NFA</vt:lpstr>
      <vt:lpstr>Nondeterministic Finite Automata NFA</vt:lpstr>
      <vt:lpstr>Nondeterministic Finite Automata NFA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Nondeterministic Finite Automata NFA</dc:title>
  <dc:creator>Windows User</dc:creator>
  <cp:lastModifiedBy>Windows User</cp:lastModifiedBy>
  <cp:revision>1</cp:revision>
  <dcterms:created xsi:type="dcterms:W3CDTF">2019-09-02T10:46:55Z</dcterms:created>
  <dcterms:modified xsi:type="dcterms:W3CDTF">2019-09-02T10:47:12Z</dcterms:modified>
</cp:coreProperties>
</file>