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80" d="100"/>
          <a:sy n="80" d="100"/>
        </p:scale>
        <p:origin x="-14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0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0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7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7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3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8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9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9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5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90E1-7C93-4FB9-869B-5C0D5F2856EA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F7E1-A6BC-4E8C-809F-D3F74706D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7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Kleene’s </a:t>
            </a:r>
            <a:r>
              <a:rPr lang="en-US" dirty="0">
                <a:latin typeface="Calisto MT" panose="02040603050505030304" pitchFamily="18" charset="0"/>
              </a:rPr>
              <a:t>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Kleene </a:t>
            </a:r>
            <a:r>
              <a:rPr lang="en-US" dirty="0" smtClean="0"/>
              <a:t>confirmed </a:t>
            </a:r>
            <a:r>
              <a:rPr lang="en-US" dirty="0"/>
              <a:t>in 1956 a theorem which states </a:t>
            </a:r>
            <a:r>
              <a:rPr lang="en-US" dirty="0" smtClean="0"/>
              <a:t>that;  </a:t>
            </a:r>
            <a:r>
              <a:rPr lang="en-US" i="1" dirty="0" smtClean="0"/>
              <a:t>A </a:t>
            </a:r>
            <a:r>
              <a:rPr lang="en-US" i="1" dirty="0"/>
              <a:t>language which is determined by RE or FA or TG can be defined by the three methods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prof of the theorem consists of three parts;</a:t>
            </a:r>
          </a:p>
          <a:p>
            <a:pPr lvl="1"/>
            <a:r>
              <a:rPr lang="en-US" dirty="0"/>
              <a:t>Every language which is accepted by FA can be defined by TG.</a:t>
            </a:r>
          </a:p>
          <a:p>
            <a:pPr lvl="1"/>
            <a:r>
              <a:rPr lang="en-US" dirty="0"/>
              <a:t>Every language which is accepted by TG can be defined by RE.</a:t>
            </a:r>
          </a:p>
          <a:p>
            <a:pPr lvl="1"/>
            <a:r>
              <a:rPr lang="en-US" dirty="0"/>
              <a:t>Every language which is accepted by RE can be also accepted by FA.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b="1" u="sng" dirty="0"/>
              <a:t>The Proof of part 1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	Every </a:t>
            </a:r>
            <a:r>
              <a:rPr lang="en-US" dirty="0"/>
              <a:t>FA is TG, so that, any language which is defined by FA is defined by TG.</a:t>
            </a:r>
          </a:p>
          <a:p>
            <a:endParaRPr lang="en-US" dirty="0" smtClean="0"/>
          </a:p>
          <a:p>
            <a:r>
              <a:rPr lang="en-US" b="1" u="sng" dirty="0"/>
              <a:t>The Proof of Part 2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 smtClean="0"/>
              <a:t>	The </a:t>
            </a:r>
            <a:r>
              <a:rPr lang="en-US" dirty="0"/>
              <a:t>proof consists of steps which start with TG and end with RE that defines the same </a:t>
            </a:r>
            <a:r>
              <a:rPr lang="en-US" dirty="0" smtClean="0"/>
              <a:t>language.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----------------------------- Continued----------------------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85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/>
              <a:t>First</a:t>
            </a:r>
            <a:r>
              <a:rPr lang="en-US" dirty="0"/>
              <a:t>: simplifying the TG, this can be done by creating a new start state which is labelled by ‘-‘ and connect it with other start states by edges which are labelled by the word Λ. Remove ‘-‘ signs from the old start states. </a:t>
            </a:r>
          </a:p>
          <a:p>
            <a:endParaRPr lang="en-US" dirty="0" smtClean="0"/>
          </a:p>
          <a:p>
            <a:pPr algn="just"/>
            <a:r>
              <a:rPr lang="en-US" b="1" dirty="0"/>
              <a:t>Second</a:t>
            </a:r>
            <a:r>
              <a:rPr lang="en-US" dirty="0"/>
              <a:t>: apply the same steps in first to unify the final states in one final state.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------------- Continued 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388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/>
              <a:t>Third :</a:t>
            </a:r>
            <a:r>
              <a:rPr lang="en-US" dirty="0"/>
              <a:t> one by one, in any order, bypass and eliminate all </a:t>
            </a:r>
            <a:r>
              <a:rPr lang="en-US" dirty="0" smtClean="0"/>
              <a:t>not </a:t>
            </a:r>
            <a:r>
              <a:rPr lang="en-US" dirty="0"/>
              <a:t>– and + states in </a:t>
            </a:r>
            <a:r>
              <a:rPr lang="en-US" dirty="0" smtClean="0"/>
              <a:t>the </a:t>
            </a:r>
            <a:r>
              <a:rPr lang="en-US" dirty="0"/>
              <a:t>TG. A state is bypassed by connecting each incoming edge with each </a:t>
            </a:r>
            <a:r>
              <a:rPr lang="en-US" dirty="0" smtClean="0"/>
              <a:t>outgoing </a:t>
            </a:r>
            <a:r>
              <a:rPr lang="en-US" dirty="0"/>
              <a:t>edge, the label of </a:t>
            </a:r>
            <a:r>
              <a:rPr lang="en-US" dirty="0" smtClean="0"/>
              <a:t>each resultant </a:t>
            </a:r>
            <a:r>
              <a:rPr lang="en-US" dirty="0"/>
              <a:t>edge is the concatenation of the </a:t>
            </a:r>
            <a:r>
              <a:rPr lang="en-US" dirty="0" smtClean="0"/>
              <a:t>label </a:t>
            </a:r>
            <a:r>
              <a:rPr lang="en-US" dirty="0"/>
              <a:t>on the incoming edge with the label on the loop edge if there is one </a:t>
            </a:r>
            <a:r>
              <a:rPr lang="en-US" dirty="0" smtClean="0"/>
              <a:t>and </a:t>
            </a:r>
            <a:r>
              <a:rPr lang="en-US" dirty="0"/>
              <a:t>the label on the outgoing edge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---------------------- Continued -----------------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537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Fourth</a:t>
            </a:r>
            <a:r>
              <a:rPr lang="en-US" dirty="0"/>
              <a:t>: When two states are joined by more than one edge going in the same </a:t>
            </a:r>
            <a:r>
              <a:rPr lang="en-US" dirty="0" smtClean="0"/>
              <a:t>direction</a:t>
            </a:r>
            <a:r>
              <a:rPr lang="en-US" dirty="0"/>
              <a:t>, unify </a:t>
            </a:r>
            <a:r>
              <a:rPr lang="en-US" dirty="0" smtClean="0"/>
              <a:t>(+) them </a:t>
            </a:r>
            <a:r>
              <a:rPr lang="en-US" dirty="0"/>
              <a:t>by adding their labels.</a:t>
            </a:r>
          </a:p>
          <a:p>
            <a:endParaRPr lang="en-US" sz="2000" b="1" dirty="0" smtClean="0"/>
          </a:p>
          <a:p>
            <a:r>
              <a:rPr lang="en-US" b="1" dirty="0" smtClean="0"/>
              <a:t>finally</a:t>
            </a:r>
            <a:r>
              <a:rPr lang="en-US" dirty="0"/>
              <a:t>, when all that is left is one edge from – to +, the label on that edge </a:t>
            </a:r>
            <a:r>
              <a:rPr lang="en-US" dirty="0" smtClean="0"/>
              <a:t>is </a:t>
            </a:r>
            <a:r>
              <a:rPr lang="en-US" dirty="0"/>
              <a:t>a RE that generates the same language as was recognized by the original </a:t>
            </a:r>
            <a:r>
              <a:rPr lang="en-US" dirty="0" smtClean="0"/>
              <a:t>machine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0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b="1" u="sng" dirty="0"/>
              <a:t>The Proof of </a:t>
            </a:r>
            <a:r>
              <a:rPr lang="en-US" b="1" u="sng" dirty="0" smtClean="0"/>
              <a:t>Part 3</a:t>
            </a:r>
            <a:r>
              <a:rPr lang="en-US" dirty="0"/>
              <a:t>:</a:t>
            </a:r>
          </a:p>
          <a:p>
            <a:endParaRPr lang="en-US" sz="1600" dirty="0" smtClean="0"/>
          </a:p>
          <a:p>
            <a:r>
              <a:rPr lang="en-US" b="1" dirty="0"/>
              <a:t>Rule1:</a:t>
            </a:r>
            <a:r>
              <a:rPr lang="en-US" dirty="0"/>
              <a:t> A machine </a:t>
            </a:r>
            <a:r>
              <a:rPr lang="en-US" dirty="0" smtClean="0"/>
              <a:t>accepts </a:t>
            </a:r>
            <a:r>
              <a:rPr lang="en-US" dirty="0"/>
              <a:t>a specific letter of an alphabet, there is a machine accepts Λ string. </a:t>
            </a:r>
          </a:p>
          <a:p>
            <a:endParaRPr lang="en-US" sz="1800" dirty="0"/>
          </a:p>
          <a:p>
            <a:r>
              <a:rPr lang="en-US" b="1" dirty="0"/>
              <a:t>Rule2</a:t>
            </a:r>
            <a:r>
              <a:rPr lang="en-US" dirty="0"/>
              <a:t>: FA</a:t>
            </a:r>
            <a:r>
              <a:rPr lang="en-US" baseline="-25000" dirty="0"/>
              <a:t>1</a:t>
            </a:r>
            <a:r>
              <a:rPr lang="en-US" dirty="0"/>
              <a:t> accepts a language which is defined by RE</a:t>
            </a:r>
            <a:r>
              <a:rPr lang="en-US" baseline="-25000" dirty="0"/>
              <a:t>1</a:t>
            </a:r>
            <a:r>
              <a:rPr lang="en-US" dirty="0"/>
              <a:t> (r</a:t>
            </a:r>
            <a:r>
              <a:rPr lang="en-US" baseline="-25000" dirty="0"/>
              <a:t>1</a:t>
            </a:r>
            <a:r>
              <a:rPr lang="en-US" dirty="0"/>
              <a:t>). FA</a:t>
            </a:r>
            <a:r>
              <a:rPr lang="en-US" baseline="-25000" dirty="0"/>
              <a:t>2</a:t>
            </a:r>
            <a:r>
              <a:rPr lang="en-US" dirty="0"/>
              <a:t> accepts a language which is determined by RE</a:t>
            </a:r>
            <a:r>
              <a:rPr lang="en-US" baseline="-25000" dirty="0"/>
              <a:t>2</a:t>
            </a:r>
            <a:r>
              <a:rPr lang="en-US" dirty="0"/>
              <a:t> (r</a:t>
            </a:r>
            <a:r>
              <a:rPr lang="en-US" baseline="-25000" dirty="0"/>
              <a:t>2</a:t>
            </a:r>
            <a:r>
              <a:rPr lang="en-US" dirty="0"/>
              <a:t>). FA</a:t>
            </a:r>
            <a:r>
              <a:rPr lang="en-US" baseline="-25000" dirty="0"/>
              <a:t>3</a:t>
            </a:r>
            <a:r>
              <a:rPr lang="en-US" dirty="0"/>
              <a:t> (FA</a:t>
            </a:r>
            <a:r>
              <a:rPr lang="en-US" baseline="-25000" dirty="0"/>
              <a:t>1</a:t>
            </a:r>
            <a:r>
              <a:rPr lang="en-US" dirty="0"/>
              <a:t> + FA</a:t>
            </a:r>
            <a:r>
              <a:rPr lang="en-US" baseline="-25000" dirty="0"/>
              <a:t>2</a:t>
            </a:r>
            <a:r>
              <a:rPr lang="en-US" dirty="0"/>
              <a:t>) accepts the language which is defined by (r</a:t>
            </a:r>
            <a:r>
              <a:rPr lang="en-US" baseline="-25000" dirty="0"/>
              <a:t>1</a:t>
            </a:r>
            <a:r>
              <a:rPr lang="en-US" dirty="0"/>
              <a:t> + r</a:t>
            </a:r>
            <a:r>
              <a:rPr lang="en-US" baseline="-25000" dirty="0"/>
              <a:t>2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8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Kleene’s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Rule3</a:t>
            </a:r>
            <a:r>
              <a:rPr lang="en-US" dirty="0"/>
              <a:t>:  FA</a:t>
            </a:r>
            <a:r>
              <a:rPr lang="en-US" baseline="-25000" dirty="0"/>
              <a:t>1</a:t>
            </a:r>
            <a:r>
              <a:rPr lang="en-US" dirty="0"/>
              <a:t> accepts a language which is defined by RE</a:t>
            </a:r>
            <a:r>
              <a:rPr lang="en-US" baseline="-25000" dirty="0"/>
              <a:t>1</a:t>
            </a:r>
            <a:r>
              <a:rPr lang="en-US" dirty="0"/>
              <a:t> (r</a:t>
            </a:r>
            <a:r>
              <a:rPr lang="en-US" baseline="-25000" dirty="0"/>
              <a:t>1</a:t>
            </a:r>
            <a:r>
              <a:rPr lang="en-US" dirty="0"/>
              <a:t>). FA</a:t>
            </a:r>
            <a:r>
              <a:rPr lang="en-US" baseline="-25000" dirty="0"/>
              <a:t>2</a:t>
            </a:r>
            <a:r>
              <a:rPr lang="en-US" dirty="0"/>
              <a:t> accepts a language which is determined by RE</a:t>
            </a:r>
            <a:r>
              <a:rPr lang="en-US" baseline="-25000" dirty="0"/>
              <a:t>2</a:t>
            </a:r>
            <a:r>
              <a:rPr lang="en-US" dirty="0"/>
              <a:t> (r</a:t>
            </a:r>
            <a:r>
              <a:rPr lang="en-US" baseline="-25000" dirty="0"/>
              <a:t>2</a:t>
            </a:r>
            <a:r>
              <a:rPr lang="en-US" dirty="0"/>
              <a:t>). FA</a:t>
            </a:r>
            <a:r>
              <a:rPr lang="en-US" baseline="-25000" dirty="0"/>
              <a:t>3</a:t>
            </a:r>
            <a:r>
              <a:rPr lang="en-US" dirty="0"/>
              <a:t> (FA</a:t>
            </a:r>
            <a:r>
              <a:rPr lang="en-US" baseline="-25000" dirty="0"/>
              <a:t>1</a:t>
            </a:r>
            <a:r>
              <a:rPr lang="en-US" dirty="0"/>
              <a:t> + FA</a:t>
            </a:r>
            <a:r>
              <a:rPr lang="en-US" baseline="-25000" dirty="0"/>
              <a:t>2</a:t>
            </a:r>
            <a:r>
              <a:rPr lang="en-US" dirty="0"/>
              <a:t>) accepts the language which is defined by (r</a:t>
            </a:r>
            <a:r>
              <a:rPr lang="en-US" baseline="-25000" dirty="0"/>
              <a:t>1</a:t>
            </a:r>
            <a:r>
              <a:rPr lang="en-US" dirty="0"/>
              <a:t> r</a:t>
            </a:r>
            <a:r>
              <a:rPr lang="en-US" baseline="-25000" dirty="0"/>
              <a:t>2</a:t>
            </a:r>
            <a:r>
              <a:rPr lang="en-US" dirty="0" smtClean="0"/>
              <a:t>).</a:t>
            </a:r>
          </a:p>
          <a:p>
            <a:endParaRPr lang="en-US" b="1" dirty="0" smtClean="0"/>
          </a:p>
          <a:p>
            <a:r>
              <a:rPr lang="en-US" b="1" dirty="0" smtClean="0"/>
              <a:t>Rule 4: </a:t>
            </a:r>
            <a:r>
              <a:rPr lang="en-US" dirty="0" smtClean="0"/>
              <a:t>If </a:t>
            </a:r>
            <a:r>
              <a:rPr lang="en-US" dirty="0"/>
              <a:t>“r” is a regular expression and FA</a:t>
            </a:r>
            <a:r>
              <a:rPr lang="en-US" baseline="-25000" dirty="0"/>
              <a:t>1</a:t>
            </a:r>
            <a:r>
              <a:rPr lang="en-US" dirty="0"/>
              <a:t> is a finite automaton that accepts exactly the language defined by “r”, then there is an FA called FA</a:t>
            </a:r>
            <a:r>
              <a:rPr lang="en-US" baseline="-25000" dirty="0"/>
              <a:t>2</a:t>
            </a:r>
            <a:r>
              <a:rPr lang="en-US" dirty="0"/>
              <a:t> that will accept exactly the language defined by “ r</a:t>
            </a:r>
            <a:r>
              <a:rPr lang="en-US" baseline="30000" dirty="0"/>
              <a:t>* </a:t>
            </a:r>
            <a:r>
              <a:rPr lang="en-US" dirty="0"/>
              <a:t>”.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44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Kleene’s Theorem</vt:lpstr>
      <vt:lpstr>Kleene’s Theorem</vt:lpstr>
      <vt:lpstr>Kleene’s Theorem</vt:lpstr>
      <vt:lpstr>Kleene’s Theorem</vt:lpstr>
      <vt:lpstr>Kleene’s Theorem</vt:lpstr>
      <vt:lpstr>Kleene’s Theorem</vt:lpstr>
      <vt:lpstr>Kleene’s Theorem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Kleene’s Theorem</dc:title>
  <dc:creator>Windows User</dc:creator>
  <cp:lastModifiedBy>Windows User</cp:lastModifiedBy>
  <cp:revision>1</cp:revision>
  <dcterms:created xsi:type="dcterms:W3CDTF">2019-09-02T10:45:39Z</dcterms:created>
  <dcterms:modified xsi:type="dcterms:W3CDTF">2019-09-02T10:46:14Z</dcterms:modified>
</cp:coreProperties>
</file>