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3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46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6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9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1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5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9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63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23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1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A77E-B840-449E-878F-0AF3F7670F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B8A4B-49AA-4E5A-9B51-88104CD5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3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Context-Free </a:t>
            </a:r>
            <a:r>
              <a:rPr lang="en-US" dirty="0" smtClean="0">
                <a:latin typeface="Calisto MT" panose="02040603050505030304" pitchFamily="18" charset="0"/>
              </a:rPr>
              <a:t>Grammar CFG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rules which is called grammar is used to validate sentence in the linguistic field. </a:t>
            </a:r>
          </a:p>
          <a:p>
            <a:r>
              <a:rPr lang="en-US" dirty="0" smtClean="0"/>
              <a:t>The validation process comprises inspection of the syntax (structure) of the input sentence, not in the semantics (meaning).</a:t>
            </a:r>
          </a:p>
          <a:p>
            <a:r>
              <a:rPr lang="en-US" dirty="0" smtClean="0"/>
              <a:t>A set of grammatical rules is dubbed </a:t>
            </a:r>
            <a:r>
              <a:rPr lang="en-US" i="1" dirty="0" smtClean="0"/>
              <a:t>productions.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512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structure of the rules known as </a:t>
            </a:r>
            <a:r>
              <a:rPr lang="en-US" i="1" dirty="0" smtClean="0"/>
              <a:t>Context-Free Grammar</a:t>
            </a:r>
            <a:r>
              <a:rPr lang="en-US" dirty="0" smtClean="0"/>
              <a:t> CFG.</a:t>
            </a:r>
          </a:p>
          <a:p>
            <a:endParaRPr lang="en-US" sz="2000" dirty="0" smtClean="0"/>
          </a:p>
          <a:p>
            <a:r>
              <a:rPr lang="en-US" dirty="0" smtClean="0"/>
              <a:t>The process of generating of final string of leaves starting from the beginning of a sequence of rules is known as </a:t>
            </a:r>
            <a:r>
              <a:rPr lang="en-US" i="1" dirty="0" smtClean="0"/>
              <a:t>derivation</a:t>
            </a:r>
            <a:r>
              <a:rPr lang="en-US" dirty="0" smtClean="0"/>
              <a:t>. </a:t>
            </a:r>
          </a:p>
          <a:p>
            <a:endParaRPr lang="en-US" sz="2000" dirty="0" smtClean="0"/>
          </a:p>
          <a:p>
            <a:r>
              <a:rPr lang="en-US" dirty="0" smtClean="0"/>
              <a:t>The language which is generated by CFG is called </a:t>
            </a:r>
            <a:r>
              <a:rPr lang="en-US" i="1" dirty="0" smtClean="0"/>
              <a:t>Context-free Language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189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Context-Free Grammar is a collection of three items: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/>
                  <a:t>An alphabet of letters called </a:t>
                </a:r>
                <a:r>
                  <a:rPr lang="en-US" i="1" dirty="0"/>
                  <a:t>terminals</a:t>
                </a:r>
                <a:r>
                  <a:rPr lang="en-US" dirty="0"/>
                  <a:t> and r.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sz="160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A group </a:t>
                </a:r>
                <a:r>
                  <a:rPr lang="en-US" dirty="0"/>
                  <a:t>of symbols and known as non-t</a:t>
                </a:r>
                <a:r>
                  <a:rPr lang="en-US" i="1" dirty="0"/>
                  <a:t>erminals</a:t>
                </a:r>
                <a:r>
                  <a:rPr lang="en-US" dirty="0"/>
                  <a:t> one of them </a:t>
                </a:r>
                <a:r>
                  <a:rPr lang="en-US" dirty="0" smtClean="0"/>
                  <a:t>act </a:t>
                </a:r>
                <a:r>
                  <a:rPr lang="en-US" dirty="0"/>
                  <a:t>as a start symbol.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sz="1600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A </a:t>
                </a:r>
                <a:r>
                  <a:rPr lang="en-US" dirty="0"/>
                  <a:t>sequence of </a:t>
                </a:r>
                <a:r>
                  <a:rPr lang="en-US" i="1" dirty="0"/>
                  <a:t>productions</a:t>
                </a:r>
                <a:r>
                  <a:rPr lang="en-US" dirty="0"/>
                  <a:t> of the form of:</a:t>
                </a:r>
              </a:p>
              <a:p>
                <a:pPr marL="457200" lvl="1" indent="0">
                  <a:buNone/>
                </a:pPr>
                <a:endParaRPr lang="en-US" sz="2400" i="1" dirty="0" smtClean="0"/>
              </a:p>
              <a:p>
                <a:pPr marL="457200" lvl="1" indent="0">
                  <a:buNone/>
                </a:pPr>
                <a:r>
                  <a:rPr lang="en-US" sz="2400" i="1" dirty="0" smtClean="0"/>
                  <a:t>Non-terminal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i="1" dirty="0"/>
                  <a:t> string of terminals and/or non-terminals</a:t>
                </a:r>
                <a:endParaRPr lang="en-US" sz="24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889" b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7584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229600" cy="51054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Example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Let us consider </a:t>
                </a:r>
                <a:r>
                  <a:rPr lang="en-US" dirty="0"/>
                  <a:t>the following CFG: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		S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aS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				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Λ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If </a:t>
                </a:r>
                <a:r>
                  <a:rPr lang="en-US" dirty="0"/>
                  <a:t>the production-1 is applied 6 times then production-2 only once, then the derivation procedure will take </a:t>
                </a:r>
                <a:r>
                  <a:rPr lang="en-US" dirty="0" smtClean="0"/>
                  <a:t>the following </a:t>
                </a:r>
                <a:r>
                  <a:rPr lang="en-US" dirty="0"/>
                  <a:t>sequence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 smtClean="0"/>
                  <a:t>------------------------ Continued -----------------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229600" cy="5105400"/>
              </a:xfrm>
              <a:blipFill rotWithShape="1">
                <a:blip r:embed="rId2"/>
                <a:stretch>
                  <a:fillRect l="-1852" t="-1553" b="-3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6865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Context-Free Grammar CFG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RE of this CFG is a</a:t>
            </a:r>
            <a:r>
              <a:rPr lang="en-US" baseline="30000" dirty="0" smtClean="0"/>
              <a:t>*</a:t>
            </a:r>
            <a:r>
              <a:rPr lang="en-US" dirty="0" smtClean="0"/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302172"/>
                  </p:ext>
                </p:extLst>
              </p:nvPr>
            </p:nvGraphicFramePr>
            <p:xfrm>
              <a:off x="2743200" y="1447797"/>
              <a:ext cx="2743200" cy="339684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514350"/>
                    <a:gridCol w="685800"/>
                    <a:gridCol w="1543050"/>
                  </a:tblGrid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=&gt;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aaaaaaΛ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err="1">
                              <a:effectLst/>
                            </a:rPr>
                            <a:t>aaaaaa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6829924"/>
                  </p:ext>
                </p:extLst>
              </p:nvPr>
            </p:nvGraphicFramePr>
            <p:xfrm>
              <a:off x="2743200" y="1447797"/>
              <a:ext cx="2743200" cy="3396840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514350"/>
                    <a:gridCol w="685800"/>
                    <a:gridCol w="1543050"/>
                  </a:tblGrid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14286" r="-223894" b="-73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114286" r="-223894" b="-63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217391" r="-223894" b="-5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312857" r="-223894" b="-4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412857" r="-223894" b="-3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512857" r="-223894" b="-2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aaaaaaS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621739" r="-223894" b="-1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aaaaaaΛ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2460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336" t="-711429" r="-223894" b="-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err="1">
                              <a:effectLst/>
                            </a:rPr>
                            <a:t>aaaaaa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04767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Context-Free Grammar CFG</vt:lpstr>
      <vt:lpstr>Context-Free Grammar CFG</vt:lpstr>
      <vt:lpstr>Context-Free Grammar CFG</vt:lpstr>
      <vt:lpstr>Context-Free Grammar CFG</vt:lpstr>
      <vt:lpstr>Context-Free Grammar CFG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Context-Free Grammar CFG</dc:title>
  <dc:creator>Windows User</dc:creator>
  <cp:lastModifiedBy>Windows User</cp:lastModifiedBy>
  <cp:revision>1</cp:revision>
  <dcterms:created xsi:type="dcterms:W3CDTF">2019-09-02T10:48:45Z</dcterms:created>
  <dcterms:modified xsi:type="dcterms:W3CDTF">2019-09-02T10:49:03Z</dcterms:modified>
</cp:coreProperties>
</file>