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8" r:id="rId52"/>
    <p:sldId id="307" r:id="rId53"/>
    <p:sldId id="309" r:id="rId54"/>
    <p:sldId id="311" r:id="rId55"/>
    <p:sldId id="310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5" r:id="rId69"/>
    <p:sldId id="326" r:id="rId70"/>
    <p:sldId id="324" r:id="rId71"/>
    <p:sldId id="327" r:id="rId72"/>
    <p:sldId id="328" r:id="rId73"/>
    <p:sldId id="329" r:id="rId74"/>
    <p:sldId id="330" r:id="rId75"/>
    <p:sldId id="331" r:id="rId76"/>
    <p:sldId id="332" r:id="rId77"/>
    <p:sldId id="333" r:id="rId7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157" y="3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79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92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10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5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7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23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437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171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40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79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2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802A6-573B-4C04-B554-DD99755A1207}" type="datetimeFigureOut">
              <a:rPr lang="en-US" smtClean="0"/>
              <a:t>9/1/2019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7EEF1-80E0-41E2-AA0C-281D3B3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1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0775"/>
            <a:ext cx="7772400" cy="1698625"/>
          </a:xfrm>
        </p:spPr>
        <p:txBody>
          <a:bodyPr>
            <a:normAutofit/>
          </a:bodyPr>
          <a:lstStyle/>
          <a:p>
            <a:r>
              <a:rPr lang="en-US" sz="6000" dirty="0">
                <a:latin typeface="Calisto MT" panose="02040603050505030304" pitchFamily="18" charset="0"/>
              </a:rPr>
              <a:t>Computational </a:t>
            </a:r>
            <a:r>
              <a:rPr lang="en-US" sz="6000" dirty="0" smtClean="0">
                <a:latin typeface="Calisto MT" panose="02040603050505030304" pitchFamily="18" charset="0"/>
              </a:rPr>
              <a:t>Theory</a:t>
            </a:r>
            <a:endParaRPr lang="en-US" sz="6000" dirty="0">
              <a:latin typeface="Calisto MT" panose="0204060305050503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57600"/>
            <a:ext cx="7543800" cy="2057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Calisto MT" panose="02040603050505030304" pitchFamily="18" charset="0"/>
              </a:rPr>
              <a:t>Lecturer:- </a:t>
            </a:r>
            <a:r>
              <a:rPr lang="en-US" dirty="0" err="1" smtClean="0">
                <a:latin typeface="Calisto MT" panose="02040603050505030304" pitchFamily="18" charset="0"/>
              </a:rPr>
              <a:t>Samer</a:t>
            </a:r>
            <a:r>
              <a:rPr lang="en-US" dirty="0" smtClean="0">
                <a:latin typeface="Calisto MT" panose="02040603050505030304" pitchFamily="18" charset="0"/>
              </a:rPr>
              <a:t> Al-</a:t>
            </a:r>
            <a:r>
              <a:rPr lang="en-US" dirty="0" err="1" smtClean="0">
                <a:latin typeface="Calisto MT" panose="02040603050505030304" pitchFamily="18" charset="0"/>
              </a:rPr>
              <a:t>khazraji</a:t>
            </a:r>
            <a:endParaRPr lang="en-US" dirty="0" smtClean="0">
              <a:latin typeface="Calisto MT" panose="02040603050505030304" pitchFamily="18" charset="0"/>
            </a:endParaRPr>
          </a:p>
          <a:p>
            <a:pPr marL="2000250" indent="-2000250" algn="l"/>
            <a:r>
              <a:rPr lang="en-US" dirty="0" smtClean="0">
                <a:latin typeface="Calisto MT" panose="02040603050505030304" pitchFamily="18" charset="0"/>
              </a:rPr>
              <a:t>Reference:- </a:t>
            </a:r>
            <a:r>
              <a:rPr lang="en-US" dirty="0">
                <a:latin typeface="Calisto MT" panose="02040603050505030304" pitchFamily="18" charset="0"/>
              </a:rPr>
              <a:t>Introduction to Computational Theory by Daniel I.A. Cohen. </a:t>
            </a:r>
          </a:p>
          <a:p>
            <a:pPr algn="l"/>
            <a:endParaRPr lang="en-US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735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Formal language theory should include a basic unit called </a:t>
            </a:r>
            <a:r>
              <a:rPr lang="en-US" b="1" dirty="0"/>
              <a:t>alphabet </a:t>
            </a:r>
            <a:r>
              <a:rPr lang="en-US" dirty="0"/>
              <a:t>which </a:t>
            </a:r>
            <a:r>
              <a:rPr lang="en-US" dirty="0" smtClean="0"/>
              <a:t>consists </a:t>
            </a:r>
            <a:r>
              <a:rPr lang="en-US" dirty="0"/>
              <a:t>of a finite number of symbols.</a:t>
            </a:r>
          </a:p>
          <a:p>
            <a:pPr lvl="0"/>
            <a:endParaRPr lang="en-US" sz="1600" dirty="0" smtClean="0"/>
          </a:p>
          <a:p>
            <a:pPr lvl="0"/>
            <a:r>
              <a:rPr lang="en-US" dirty="0" smtClean="0"/>
              <a:t>Formal </a:t>
            </a:r>
            <a:r>
              <a:rPr lang="en-US" dirty="0"/>
              <a:t>language theory concentrates on syntax not on semantics (i.e. focuses on word spelling, not on the word meaning).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764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To investigate a word whether it is valid in a language, two types of rules can be setup: test the alphabet letters or construct all words from the language.</a:t>
            </a:r>
          </a:p>
          <a:p>
            <a:r>
              <a:rPr lang="en-US" b="1" u="sng" dirty="0"/>
              <a:t>Concatenation</a:t>
            </a:r>
            <a:r>
              <a:rPr lang="en-US" dirty="0"/>
              <a:t> is an operation that can be applied </a:t>
            </a:r>
            <a:r>
              <a:rPr lang="en-US" dirty="0" smtClean="0"/>
              <a:t>to </a:t>
            </a:r>
            <a:r>
              <a:rPr lang="en-US" dirty="0"/>
              <a:t>the formal language theory to write letters side by side. </a:t>
            </a:r>
          </a:p>
          <a:p>
            <a:r>
              <a:rPr lang="en-US" b="1" u="sng" dirty="0"/>
              <a:t>Length</a:t>
            </a:r>
            <a:r>
              <a:rPr lang="en-US" dirty="0"/>
              <a:t> is a function which defines the number letters in the string.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915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b="1" u="sng" dirty="0"/>
              <a:t>Reverse</a:t>
            </a:r>
            <a:r>
              <a:rPr lang="en-US" dirty="0"/>
              <a:t> function spells word reversely, for instance, the reverse of the word a = (123) is (321).</a:t>
            </a:r>
          </a:p>
          <a:p>
            <a:r>
              <a:rPr lang="en-US" b="1" u="sng" dirty="0"/>
              <a:t>PALINDROME</a:t>
            </a:r>
            <a:r>
              <a:rPr lang="en-US" b="1" dirty="0"/>
              <a:t> </a:t>
            </a:r>
            <a:r>
              <a:rPr lang="en-US" dirty="0"/>
              <a:t>is a language that includes Λ and strings which are x and revers(x). </a:t>
            </a:r>
          </a:p>
          <a:p>
            <a:pPr lvl="0"/>
            <a:r>
              <a:rPr lang="en-US" b="1" dirty="0"/>
              <a:t>Closure (*) of </a:t>
            </a:r>
            <a:r>
              <a:rPr lang="en-US" b="1" dirty="0" smtClean="0"/>
              <a:t>the alphabet</a:t>
            </a:r>
            <a:r>
              <a:rPr lang="en-US" dirty="0"/>
              <a:t>, is a language that contains a set of finite length of strings (including Λ). Each string is shaped from concatenation of the alphabet elements. Closure (*) sometimes is called Kleene star.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358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Regular </a:t>
            </a:r>
            <a:r>
              <a:rPr lang="en-US" dirty="0" smtClean="0">
                <a:latin typeface="Calisto MT" panose="02040603050505030304" pitchFamily="18" charset="0"/>
              </a:rPr>
              <a:t>Expressions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Regular Expression (RE) is a phrase which defines a language and the resulted language is called Regular Language. </a:t>
            </a:r>
          </a:p>
          <a:p>
            <a:pPr marL="0" indent="0">
              <a:buNone/>
            </a:pPr>
            <a:r>
              <a:rPr lang="en-US" u="sng" dirty="0"/>
              <a:t>Example:-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From the alphabet Σ = {a, b}, it is possible to define the following L</a:t>
            </a:r>
            <a:r>
              <a:rPr lang="en-US" baseline="-25000" dirty="0"/>
              <a:t>5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</a:t>
            </a:r>
            <a:r>
              <a:rPr lang="en-US" baseline="-25000" dirty="0" smtClean="0"/>
              <a:t>5</a:t>
            </a:r>
            <a:r>
              <a:rPr lang="en-US" dirty="0" smtClean="0"/>
              <a:t> </a:t>
            </a:r>
            <a:r>
              <a:rPr lang="en-US" dirty="0"/>
              <a:t>= {a, ab, </a:t>
            </a:r>
            <a:r>
              <a:rPr lang="en-US" dirty="0" err="1"/>
              <a:t>abb</a:t>
            </a:r>
            <a:r>
              <a:rPr lang="en-US" dirty="0"/>
              <a:t>, </a:t>
            </a:r>
            <a:r>
              <a:rPr lang="en-US" dirty="0" err="1"/>
              <a:t>abbb</a:t>
            </a:r>
            <a:r>
              <a:rPr lang="en-US" dirty="0"/>
              <a:t>, </a:t>
            </a:r>
            <a:r>
              <a:rPr lang="en-US" dirty="0" err="1"/>
              <a:t>abbb</a:t>
            </a:r>
            <a:r>
              <a:rPr lang="en-US" dirty="0"/>
              <a:t>, . . .}</a:t>
            </a:r>
          </a:p>
          <a:p>
            <a:pPr marL="0" indent="0">
              <a:buNone/>
            </a:pPr>
            <a:r>
              <a:rPr lang="en-US" dirty="0"/>
              <a:t>The RE which describes L</a:t>
            </a:r>
            <a:r>
              <a:rPr lang="en-US" baseline="-25000" dirty="0"/>
              <a:t>5</a:t>
            </a:r>
            <a:r>
              <a:rPr lang="en-US" dirty="0"/>
              <a:t> is:</a:t>
            </a:r>
          </a:p>
          <a:p>
            <a:pPr marL="0" indent="0">
              <a:buNone/>
            </a:pPr>
            <a:r>
              <a:rPr lang="en-US" dirty="0" smtClean="0"/>
              <a:t>	L</a:t>
            </a:r>
            <a:r>
              <a:rPr lang="en-US" baseline="-25000" dirty="0" smtClean="0"/>
              <a:t>5</a:t>
            </a:r>
            <a:r>
              <a:rPr lang="en-US" dirty="0" smtClean="0"/>
              <a:t> </a:t>
            </a:r>
            <a:r>
              <a:rPr lang="en-US" dirty="0"/>
              <a:t>= language (ab*)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566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Kleene star (</a:t>
            </a:r>
            <a:r>
              <a:rPr lang="en-US" baseline="30000" dirty="0" smtClean="0"/>
              <a:t>*</a:t>
            </a:r>
            <a:r>
              <a:rPr lang="en-US" dirty="0" smtClean="0"/>
              <a:t>) represents to the infinite language, however, (+) define a finite language.</a:t>
            </a:r>
          </a:p>
          <a:p>
            <a:endParaRPr lang="en-US" sz="1100" dirty="0" smtClean="0"/>
          </a:p>
          <a:p>
            <a:r>
              <a:rPr lang="en-US" dirty="0" smtClean="0"/>
              <a:t>Plus sign (+) has been employed to give a choice (i.e. either, or) in determining a language using RE. 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The RE for a language which consists of strings that start with a and end with b and a combination of a and b in the middle is:</a:t>
            </a:r>
          </a:p>
          <a:p>
            <a:pPr marL="0" indent="0">
              <a:buNone/>
            </a:pPr>
            <a:r>
              <a:rPr lang="en-US" dirty="0" smtClean="0"/>
              <a:t>			a(a + b)</a:t>
            </a:r>
            <a:r>
              <a:rPr lang="en-US" baseline="30000" dirty="0" smtClean="0"/>
              <a:t>*</a:t>
            </a:r>
            <a:r>
              <a:rPr lang="en-US" dirty="0" smtClean="0"/>
              <a:t>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385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Language associated with any RE should obey the following rules: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It may </a:t>
            </a:r>
            <a:r>
              <a:rPr lang="en-US" dirty="0" smtClean="0"/>
              <a:t>contain </a:t>
            </a:r>
            <a:r>
              <a:rPr lang="en-US" dirty="0"/>
              <a:t>only one letter such as (Λ)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r</a:t>
            </a:r>
            <a:r>
              <a:rPr lang="en-US" baseline="-25000" dirty="0"/>
              <a:t>1</a:t>
            </a:r>
            <a:r>
              <a:rPr lang="en-US" dirty="0"/>
              <a:t> is RE</a:t>
            </a:r>
            <a:r>
              <a:rPr lang="en-US" baseline="-25000" dirty="0"/>
              <a:t>1</a:t>
            </a:r>
            <a:r>
              <a:rPr lang="en-US" dirty="0"/>
              <a:t> and r</a:t>
            </a:r>
            <a:r>
              <a:rPr lang="en-US" baseline="-25000" dirty="0"/>
              <a:t>2</a:t>
            </a:r>
            <a:r>
              <a:rPr lang="en-US" dirty="0"/>
              <a:t> is RE</a:t>
            </a:r>
            <a:r>
              <a:rPr lang="en-US" baseline="-25000" dirty="0"/>
              <a:t>2</a:t>
            </a:r>
            <a:r>
              <a:rPr lang="en-US" dirty="0"/>
              <a:t>, r</a:t>
            </a:r>
            <a:r>
              <a:rPr lang="en-US" baseline="-25000" dirty="0"/>
              <a:t>1 </a:t>
            </a:r>
            <a:r>
              <a:rPr lang="en-US" dirty="0"/>
              <a:t>is associated with L</a:t>
            </a:r>
            <a:r>
              <a:rPr lang="en-US" baseline="-25000" dirty="0"/>
              <a:t>1</a:t>
            </a:r>
            <a:r>
              <a:rPr lang="en-US" dirty="0"/>
              <a:t> and r</a:t>
            </a:r>
            <a:r>
              <a:rPr lang="en-US" baseline="-25000" dirty="0"/>
              <a:t>2</a:t>
            </a:r>
            <a:r>
              <a:rPr lang="en-US" dirty="0"/>
              <a:t> associated with L</a:t>
            </a:r>
            <a:r>
              <a:rPr lang="en-US" baseline="-25000" dirty="0"/>
              <a:t>2</a:t>
            </a:r>
            <a:r>
              <a:rPr lang="en-US" dirty="0"/>
              <a:t> then:</a:t>
            </a:r>
            <a:endParaRPr lang="en-US" sz="2400" dirty="0"/>
          </a:p>
          <a:p>
            <a:pPr lvl="1"/>
            <a:r>
              <a:rPr lang="en-US" dirty="0"/>
              <a:t>r</a:t>
            </a:r>
            <a:r>
              <a:rPr lang="en-US" baseline="-25000" dirty="0"/>
              <a:t>3</a:t>
            </a:r>
            <a:r>
              <a:rPr lang="en-US" dirty="0"/>
              <a:t> = r</a:t>
            </a:r>
            <a:r>
              <a:rPr lang="en-US" baseline="-25000" dirty="0"/>
              <a:t>1</a:t>
            </a:r>
            <a:r>
              <a:rPr lang="en-US" dirty="0"/>
              <a:t>r</a:t>
            </a:r>
            <a:r>
              <a:rPr lang="en-US" baseline="-25000" dirty="0"/>
              <a:t>2</a:t>
            </a:r>
            <a:r>
              <a:rPr lang="en-US" dirty="0"/>
              <a:t>, the language defined by r</a:t>
            </a:r>
            <a:r>
              <a:rPr lang="en-US" baseline="-25000" dirty="0"/>
              <a:t>3</a:t>
            </a:r>
            <a:r>
              <a:rPr lang="en-US" dirty="0"/>
              <a:t> is associated with L</a:t>
            </a:r>
            <a:r>
              <a:rPr lang="en-US" baseline="-25000" dirty="0"/>
              <a:t>1</a:t>
            </a:r>
            <a:r>
              <a:rPr lang="en-US" dirty="0"/>
              <a:t> many times L</a:t>
            </a:r>
            <a:r>
              <a:rPr lang="en-US" baseline="-25000" dirty="0"/>
              <a:t>2</a:t>
            </a:r>
            <a:r>
              <a:rPr lang="en-US" dirty="0"/>
              <a:t>.</a:t>
            </a: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		Language </a:t>
            </a:r>
            <a:r>
              <a:rPr lang="en-US" dirty="0"/>
              <a:t>(r</a:t>
            </a:r>
            <a:r>
              <a:rPr lang="en-US" baseline="-25000" dirty="0"/>
              <a:t>1</a:t>
            </a:r>
            <a:r>
              <a:rPr lang="en-US" dirty="0"/>
              <a:t>r</a:t>
            </a:r>
            <a:r>
              <a:rPr lang="en-US" baseline="-25000" dirty="0"/>
              <a:t>2</a:t>
            </a:r>
            <a:r>
              <a:rPr lang="en-US" dirty="0"/>
              <a:t>) = L</a:t>
            </a:r>
            <a:r>
              <a:rPr lang="en-US" baseline="-25000" dirty="0"/>
              <a:t>1</a:t>
            </a:r>
            <a:r>
              <a:rPr lang="en-US" dirty="0"/>
              <a:t>L</a:t>
            </a:r>
            <a:r>
              <a:rPr lang="en-US" baseline="-25000" dirty="0"/>
              <a:t>2</a:t>
            </a:r>
            <a:endParaRPr lang="en-US" sz="2400" dirty="0"/>
          </a:p>
          <a:p>
            <a:pPr lvl="1"/>
            <a:r>
              <a:rPr lang="en-US" dirty="0"/>
              <a:t>r</a:t>
            </a:r>
            <a:r>
              <a:rPr lang="en-US" baseline="-25000" dirty="0"/>
              <a:t>3</a:t>
            </a:r>
            <a:r>
              <a:rPr lang="en-US" dirty="0"/>
              <a:t> = r</a:t>
            </a:r>
            <a:r>
              <a:rPr lang="en-US" baseline="-25000" dirty="0"/>
              <a:t>1</a:t>
            </a:r>
            <a:r>
              <a:rPr lang="en-US" dirty="0"/>
              <a:t> + r2, the language defined by r</a:t>
            </a:r>
            <a:r>
              <a:rPr lang="en-US" baseline="-25000" dirty="0"/>
              <a:t>3</a:t>
            </a:r>
            <a:r>
              <a:rPr lang="en-US" dirty="0"/>
              <a:t> is associated with a language L</a:t>
            </a:r>
            <a:r>
              <a:rPr lang="en-US" baseline="-25000" dirty="0"/>
              <a:t>1</a:t>
            </a:r>
            <a:r>
              <a:rPr lang="en-US" dirty="0"/>
              <a:t> union L</a:t>
            </a:r>
            <a:r>
              <a:rPr lang="en-US" baseline="-25000" dirty="0"/>
              <a:t>2</a:t>
            </a:r>
            <a:r>
              <a:rPr lang="en-US" dirty="0"/>
              <a:t>.</a:t>
            </a: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		Language </a:t>
            </a:r>
            <a:r>
              <a:rPr lang="en-US" dirty="0"/>
              <a:t>(r</a:t>
            </a:r>
            <a:r>
              <a:rPr lang="en-US" baseline="-25000" dirty="0"/>
              <a:t>1 </a:t>
            </a:r>
            <a:r>
              <a:rPr lang="en-US" dirty="0"/>
              <a:t>+</a:t>
            </a:r>
            <a:r>
              <a:rPr lang="en-US" baseline="-25000" dirty="0"/>
              <a:t> </a:t>
            </a:r>
            <a:r>
              <a:rPr lang="en-US" dirty="0"/>
              <a:t>r</a:t>
            </a:r>
            <a:r>
              <a:rPr lang="en-US" baseline="-25000" dirty="0"/>
              <a:t>2</a:t>
            </a:r>
            <a:r>
              <a:rPr lang="en-US" dirty="0"/>
              <a:t>) = L</a:t>
            </a:r>
            <a:r>
              <a:rPr lang="en-US" baseline="-25000" dirty="0"/>
              <a:t>1 </a:t>
            </a:r>
            <a:r>
              <a:rPr lang="en-US" dirty="0"/>
              <a:t>+</a:t>
            </a:r>
            <a:r>
              <a:rPr lang="en-US" baseline="-25000" dirty="0"/>
              <a:t> </a:t>
            </a:r>
            <a:r>
              <a:rPr lang="en-US" dirty="0"/>
              <a:t>L</a:t>
            </a:r>
            <a:r>
              <a:rPr lang="en-US" baseline="-25000" dirty="0"/>
              <a:t>2</a:t>
            </a:r>
            <a:endParaRPr lang="en-US" sz="2400" dirty="0"/>
          </a:p>
          <a:p>
            <a:pPr lvl="1"/>
            <a:r>
              <a:rPr lang="en-US" dirty="0"/>
              <a:t>The language associated with (r</a:t>
            </a:r>
            <a:r>
              <a:rPr lang="en-US" baseline="-25000" dirty="0"/>
              <a:t>1</a:t>
            </a:r>
            <a:r>
              <a:rPr lang="en-US" dirty="0"/>
              <a:t>)</a:t>
            </a:r>
            <a:r>
              <a:rPr lang="en-US" baseline="30000" dirty="0"/>
              <a:t>*</a:t>
            </a:r>
            <a:r>
              <a:rPr lang="en-US" dirty="0"/>
              <a:t> is L</a:t>
            </a:r>
            <a:r>
              <a:rPr lang="en-US" baseline="-25000" dirty="0"/>
              <a:t>1</a:t>
            </a:r>
            <a:r>
              <a:rPr lang="en-US" baseline="30000" dirty="0"/>
              <a:t>*</a:t>
            </a:r>
            <a:r>
              <a:rPr lang="en-US" dirty="0"/>
              <a:t>, then L</a:t>
            </a:r>
            <a:r>
              <a:rPr lang="en-US" baseline="-25000" dirty="0"/>
              <a:t>1</a:t>
            </a:r>
            <a:r>
              <a:rPr lang="en-US" dirty="0"/>
              <a:t> is a set of all words.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0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Finite Automata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/>
              <a:t>Finite automaton FA is a combination of three items</a:t>
            </a:r>
            <a:r>
              <a:rPr lang="en-US" dirty="0" smtClean="0"/>
              <a:t>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A group of states, one is designed as </a:t>
            </a:r>
            <a:r>
              <a:rPr lang="en-US" dirty="0" smtClean="0"/>
              <a:t>an initial </a:t>
            </a:r>
            <a:r>
              <a:rPr lang="en-US" dirty="0"/>
              <a:t>state and one or more as </a:t>
            </a:r>
            <a:r>
              <a:rPr lang="en-US" dirty="0" smtClean="0"/>
              <a:t>the final </a:t>
            </a:r>
            <a:r>
              <a:rPr lang="en-US" dirty="0"/>
              <a:t>state.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sz="11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A </a:t>
            </a:r>
            <a:r>
              <a:rPr lang="en-US" dirty="0"/>
              <a:t>collection of input letters to be read by the machine one after another.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sz="11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A </a:t>
            </a:r>
            <a:r>
              <a:rPr lang="en-US" dirty="0"/>
              <a:t>set of transitions which guide the transition from one state to another depending on the input letter.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20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Finite Automata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/>
              <a:t>The start state can be </a:t>
            </a:r>
            <a:r>
              <a:rPr lang="en-US" dirty="0" err="1"/>
              <a:t>recognised</a:t>
            </a:r>
            <a:r>
              <a:rPr lang="en-US" dirty="0"/>
              <a:t> by </a:t>
            </a:r>
            <a:r>
              <a:rPr lang="en-US" dirty="0" smtClean="0"/>
              <a:t>the signs </a:t>
            </a:r>
            <a:r>
              <a:rPr lang="en-US" i="1" dirty="0" smtClean="0"/>
              <a:t>minus</a:t>
            </a:r>
            <a:r>
              <a:rPr lang="en-US" dirty="0" smtClean="0"/>
              <a:t> (-) or </a:t>
            </a:r>
            <a:r>
              <a:rPr lang="en-US" i="1" dirty="0" smtClean="0"/>
              <a:t>arrow</a:t>
            </a:r>
            <a:r>
              <a:rPr lang="en-US" dirty="0" smtClean="0"/>
              <a:t> or </a:t>
            </a:r>
            <a:r>
              <a:rPr lang="en-US" i="1" dirty="0" smtClean="0"/>
              <a:t>start word</a:t>
            </a:r>
            <a:r>
              <a:rPr lang="en-US" dirty="0" smtClean="0"/>
              <a:t> as a </a:t>
            </a:r>
            <a:r>
              <a:rPr lang="en-US" dirty="0"/>
              <a:t>s</a:t>
            </a:r>
            <a:r>
              <a:rPr lang="en-US" dirty="0" smtClean="0"/>
              <a:t>tart state and the signs </a:t>
            </a:r>
            <a:r>
              <a:rPr lang="en-US" i="1" dirty="0" smtClean="0"/>
              <a:t>plus</a:t>
            </a:r>
            <a:r>
              <a:rPr lang="en-US" dirty="0" smtClean="0"/>
              <a:t> </a:t>
            </a:r>
            <a:r>
              <a:rPr lang="en-US" dirty="0"/>
              <a:t>(+) </a:t>
            </a:r>
            <a:r>
              <a:rPr lang="en-US" dirty="0" smtClean="0"/>
              <a:t>or </a:t>
            </a:r>
            <a:r>
              <a:rPr lang="en-US" i="1" dirty="0"/>
              <a:t>inside </a:t>
            </a:r>
            <a:r>
              <a:rPr lang="en-US" dirty="0"/>
              <a:t>or </a:t>
            </a:r>
            <a:r>
              <a:rPr lang="en-US" i="1" dirty="0"/>
              <a:t>outside circle</a:t>
            </a:r>
            <a:r>
              <a:rPr lang="en-US" dirty="0"/>
              <a:t> and </a:t>
            </a:r>
            <a:r>
              <a:rPr lang="en-US" i="1" dirty="0" smtClean="0"/>
              <a:t>final as a final word state respectively.</a:t>
            </a:r>
            <a:r>
              <a:rPr lang="en-US" dirty="0" smtClean="0"/>
              <a:t> </a:t>
            </a:r>
          </a:p>
          <a:p>
            <a:endParaRPr lang="en-US" sz="1200" dirty="0" smtClean="0"/>
          </a:p>
          <a:p>
            <a:r>
              <a:rPr lang="en-US" dirty="0"/>
              <a:t>The letters of the input string will form path in FA machine starting from the begin state and traverse machine states reaching a particular state.</a:t>
            </a:r>
          </a:p>
        </p:txBody>
      </p:sp>
    </p:spTree>
    <p:extLst>
      <p:ext uri="{BB962C8B-B14F-4D97-AF65-F5344CB8AC3E}">
        <p14:creationId xmlns:p14="http://schemas.microsoft.com/office/powerpoint/2010/main" val="2467989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Finite Automata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200" dirty="0" smtClean="0"/>
          </a:p>
          <a:p>
            <a:r>
              <a:rPr lang="en-US" dirty="0" smtClean="0"/>
              <a:t>If </a:t>
            </a:r>
            <a:r>
              <a:rPr lang="en-US" dirty="0"/>
              <a:t>the state is a final state, the path has ended successfully and the input string is accepted</a:t>
            </a:r>
            <a:r>
              <a:rPr lang="en-US" dirty="0" smtClean="0"/>
              <a:t>.</a:t>
            </a:r>
          </a:p>
          <a:p>
            <a:endParaRPr lang="en-US" sz="1400" dirty="0"/>
          </a:p>
          <a:p>
            <a:r>
              <a:rPr lang="en-US" dirty="0" smtClean="0"/>
              <a:t> </a:t>
            </a:r>
            <a:r>
              <a:rPr lang="en-US" dirty="0"/>
              <a:t>Otherwise, the input string will be rejected</a:t>
            </a:r>
            <a:r>
              <a:rPr lang="en-US" dirty="0" smtClean="0"/>
              <a:t>.</a:t>
            </a:r>
          </a:p>
          <a:p>
            <a:endParaRPr lang="en-US" sz="1800" dirty="0"/>
          </a:p>
          <a:p>
            <a:r>
              <a:rPr lang="en-US" dirty="0"/>
              <a:t>The </a:t>
            </a:r>
            <a:r>
              <a:rPr lang="en-US" dirty="0" smtClean="0"/>
              <a:t>travelling </a:t>
            </a:r>
            <a:r>
              <a:rPr lang="en-US" dirty="0"/>
              <a:t>across FA will be ended when the input string is out of letters.   	</a:t>
            </a:r>
          </a:p>
        </p:txBody>
      </p:sp>
    </p:spTree>
    <p:extLst>
      <p:ext uri="{BB962C8B-B14F-4D97-AF65-F5344CB8AC3E}">
        <p14:creationId xmlns:p14="http://schemas.microsoft.com/office/powerpoint/2010/main" val="42413495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Finite Automata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aspects of directed graph for example arrow and circle are adopted to draw FA: </a:t>
            </a:r>
            <a:endParaRPr lang="en-US" dirty="0" smtClean="0"/>
          </a:p>
          <a:p>
            <a:pPr lvl="1"/>
            <a:endParaRPr lang="en-US" sz="1200" dirty="0" smtClean="0"/>
          </a:p>
          <a:p>
            <a:pPr lvl="1"/>
            <a:r>
              <a:rPr lang="en-US" dirty="0" smtClean="0"/>
              <a:t>directed </a:t>
            </a:r>
            <a:r>
              <a:rPr lang="en-US" dirty="0"/>
              <a:t>edge or edge is employed to represent a path from one state to another</a:t>
            </a:r>
            <a:r>
              <a:rPr lang="en-US" dirty="0" smtClean="0"/>
              <a:t>.</a:t>
            </a:r>
          </a:p>
          <a:p>
            <a:pPr lvl="1"/>
            <a:endParaRPr lang="en-US" sz="1200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Some states have one or more outgoing edges and some states have no incoming edges (e.g. start state).</a:t>
            </a:r>
          </a:p>
        </p:txBody>
      </p:sp>
    </p:spTree>
    <p:extLst>
      <p:ext uri="{BB962C8B-B14F-4D97-AF65-F5344CB8AC3E}">
        <p14:creationId xmlns:p14="http://schemas.microsoft.com/office/powerpoint/2010/main" val="84274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Calisto MT" panose="02040603050505030304" pitchFamily="18" charset="0"/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Transfer computer from calculating device to reasonable device.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Computer </a:t>
            </a:r>
            <a:r>
              <a:rPr lang="en-US" dirty="0"/>
              <a:t>theory </a:t>
            </a:r>
            <a:r>
              <a:rPr lang="en-US" dirty="0" smtClean="0"/>
              <a:t>considers </a:t>
            </a:r>
            <a:r>
              <a:rPr lang="en-US" dirty="0"/>
              <a:t>the computer parts ( logic circuits, operating systems, instruction sets, data structure, artificial intelligence, data structure, and so on).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Computer </a:t>
            </a:r>
            <a:r>
              <a:rPr lang="en-US" dirty="0"/>
              <a:t>theory studies performance enhancement of existing machine components.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437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Finite Automata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/>
              <a:t>FA read letters of input string one each time beginning from the leftmost letter. </a:t>
            </a:r>
            <a:endParaRPr lang="en-US" dirty="0" smtClean="0"/>
          </a:p>
          <a:p>
            <a:endParaRPr lang="en-US" sz="1050" dirty="0" smtClean="0"/>
          </a:p>
          <a:p>
            <a:r>
              <a:rPr lang="en-US" dirty="0" smtClean="0"/>
              <a:t>The </a:t>
            </a:r>
            <a:r>
              <a:rPr lang="en-US" dirty="0"/>
              <a:t>process starts from the start state and ends with reading of the last letter</a:t>
            </a:r>
            <a:r>
              <a:rPr lang="en-US" dirty="0" smtClean="0"/>
              <a:t>.</a:t>
            </a:r>
          </a:p>
          <a:p>
            <a:endParaRPr lang="en-US" sz="1100" dirty="0" smtClean="0"/>
          </a:p>
          <a:p>
            <a:r>
              <a:rPr lang="en-US" dirty="0" smtClean="0"/>
              <a:t>The </a:t>
            </a:r>
            <a:r>
              <a:rPr lang="en-US" dirty="0"/>
              <a:t>sequence of letters determines the sequence of states</a:t>
            </a:r>
            <a:r>
              <a:rPr lang="en-US" dirty="0" smtClean="0"/>
              <a:t>.</a:t>
            </a:r>
          </a:p>
          <a:p>
            <a:endParaRPr lang="en-US" sz="1100" dirty="0" smtClean="0"/>
          </a:p>
          <a:p>
            <a:r>
              <a:rPr lang="en-US" dirty="0"/>
              <a:t>FA sometimes call finite accepter because its role only accepts the input string or reject it. </a:t>
            </a:r>
          </a:p>
        </p:txBody>
      </p:sp>
    </p:spTree>
    <p:extLst>
      <p:ext uri="{BB962C8B-B14F-4D97-AF65-F5344CB8AC3E}">
        <p14:creationId xmlns:p14="http://schemas.microsoft.com/office/powerpoint/2010/main" val="11098729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Finite Automata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Example:</a:t>
            </a:r>
          </a:p>
          <a:p>
            <a:pPr marL="0" indent="0">
              <a:buNone/>
            </a:pPr>
            <a:r>
              <a:rPr lang="en-US" dirty="0" smtClean="0"/>
              <a:t>The following FA accepts the language which is generated by </a:t>
            </a:r>
            <a:r>
              <a:rPr lang="en-US" dirty="0"/>
              <a:t>the </a:t>
            </a:r>
            <a:r>
              <a:rPr lang="en-US" dirty="0" smtClean="0"/>
              <a:t>following RE:</a:t>
            </a:r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dirty="0"/>
              <a:t> (</a:t>
            </a:r>
            <a:r>
              <a:rPr lang="en-US" dirty="0" err="1"/>
              <a:t>a+b</a:t>
            </a:r>
            <a:r>
              <a:rPr lang="en-US" dirty="0"/>
              <a:t>)</a:t>
            </a:r>
            <a:r>
              <a:rPr lang="en-US" baseline="30000" dirty="0"/>
              <a:t>*</a:t>
            </a:r>
            <a:r>
              <a:rPr lang="en-US" dirty="0" smtClean="0"/>
              <a:t>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038600"/>
            <a:ext cx="6650948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827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Transition Graph TG</a:t>
            </a:r>
            <a:r>
              <a:rPr lang="en-US" dirty="0" smtClean="0">
                <a:latin typeface="Calisto MT" panose="02040603050505030304" pitchFamily="18" charset="0"/>
              </a:rPr>
              <a:t>­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800" dirty="0"/>
              <a:t>FA consumes one input letter at a time to travel from one state to </a:t>
            </a:r>
            <a:r>
              <a:rPr lang="en-US" sz="2800" dirty="0" smtClean="0"/>
              <a:t>another as shown in the following figure.</a:t>
            </a:r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/>
              <a:t>The need for a machine which accepts strings by few numbers of edges is </a:t>
            </a:r>
            <a:r>
              <a:rPr lang="en-US" sz="2800" dirty="0" smtClean="0"/>
              <a:t>important as demonstrated in the following graph.</a:t>
            </a:r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743200"/>
            <a:ext cx="6176010" cy="11963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90" y="5433060"/>
            <a:ext cx="7018020" cy="119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382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Transition Graph TG­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Transition graph TG is a collection of three items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A collection of sets; at least one start state and one or more (may be none) final state.</a:t>
            </a:r>
          </a:p>
          <a:p>
            <a:pPr lvl="1"/>
            <a:endParaRPr lang="en-US" sz="1800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set of input letters (alphabet) which form strings.</a:t>
            </a:r>
          </a:p>
          <a:p>
            <a:pPr lvl="1"/>
            <a:endParaRPr lang="en-US" sz="1800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set of edges (travels) which examine the input string.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041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Kleene’s </a:t>
            </a:r>
            <a:r>
              <a:rPr lang="en-US" dirty="0">
                <a:latin typeface="Calisto MT" panose="02040603050505030304" pitchFamily="18" charset="0"/>
              </a:rPr>
              <a:t>Theorem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Kleene </a:t>
            </a:r>
            <a:r>
              <a:rPr lang="en-US" dirty="0" smtClean="0"/>
              <a:t>confirmed </a:t>
            </a:r>
            <a:r>
              <a:rPr lang="en-US" dirty="0"/>
              <a:t>in 1956 a theorem which states </a:t>
            </a:r>
            <a:r>
              <a:rPr lang="en-US" dirty="0" smtClean="0"/>
              <a:t>that;  </a:t>
            </a:r>
            <a:r>
              <a:rPr lang="en-US" i="1" dirty="0" smtClean="0"/>
              <a:t>A </a:t>
            </a:r>
            <a:r>
              <a:rPr lang="en-US" i="1" dirty="0"/>
              <a:t>language which is determined by RE or FA or TG can be defined by the three methods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prof of the theorem consists of three parts;</a:t>
            </a:r>
          </a:p>
          <a:p>
            <a:pPr lvl="1"/>
            <a:r>
              <a:rPr lang="en-US" dirty="0"/>
              <a:t>Every language which is accepted by FA can be defined by TG.</a:t>
            </a:r>
          </a:p>
          <a:p>
            <a:pPr lvl="1"/>
            <a:r>
              <a:rPr lang="en-US" dirty="0"/>
              <a:t>Every language which is accepted by TG can be defined by RE.</a:t>
            </a:r>
          </a:p>
          <a:p>
            <a:pPr lvl="1"/>
            <a:r>
              <a:rPr lang="en-US" dirty="0"/>
              <a:t>Every language which is accepted by RE can be also accepted by FA.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112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b="1" u="sng" dirty="0"/>
              <a:t>The Proof of part 1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smtClean="0"/>
              <a:t>	Every </a:t>
            </a:r>
            <a:r>
              <a:rPr lang="en-US" dirty="0"/>
              <a:t>FA is TG, so that, any language which is defined by FA is defined by TG.</a:t>
            </a:r>
          </a:p>
          <a:p>
            <a:endParaRPr lang="en-US" dirty="0" smtClean="0"/>
          </a:p>
          <a:p>
            <a:r>
              <a:rPr lang="en-US" b="1" u="sng" dirty="0"/>
              <a:t>The Proof of Part 2</a:t>
            </a:r>
            <a:r>
              <a:rPr lang="en-US" dirty="0"/>
              <a:t>: </a:t>
            </a:r>
          </a:p>
          <a:p>
            <a:pPr marL="0" indent="0">
              <a:buNone/>
            </a:pPr>
            <a:r>
              <a:rPr lang="en-US" dirty="0" smtClean="0"/>
              <a:t>	The </a:t>
            </a:r>
            <a:r>
              <a:rPr lang="en-US" dirty="0"/>
              <a:t>proof consists of steps which start with TG and end with RE that defines the same </a:t>
            </a:r>
            <a:r>
              <a:rPr lang="en-US" dirty="0" smtClean="0"/>
              <a:t>language.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----------------------------- Continued----------------------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5758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/>
              <a:t>First</a:t>
            </a:r>
            <a:r>
              <a:rPr lang="en-US" dirty="0"/>
              <a:t>: simplifying the TG, this can be done by creating a new start state which is labelled by ‘-‘ and connect it with other start states by edges which are labelled by the word Λ. Remove ‘-‘ signs from the old start states. </a:t>
            </a:r>
          </a:p>
          <a:p>
            <a:endParaRPr lang="en-US" dirty="0" smtClean="0"/>
          </a:p>
          <a:p>
            <a:pPr algn="just"/>
            <a:r>
              <a:rPr lang="en-US" b="1" dirty="0"/>
              <a:t>Second</a:t>
            </a:r>
            <a:r>
              <a:rPr lang="en-US" dirty="0"/>
              <a:t>: apply the same steps in first to unify the final states in one final state.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------------- Continued --------------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29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b="1" dirty="0"/>
              <a:t>Third :</a:t>
            </a:r>
            <a:r>
              <a:rPr lang="en-US" dirty="0"/>
              <a:t> one by one, in any order, bypass and eliminate all </a:t>
            </a:r>
            <a:r>
              <a:rPr lang="en-US" dirty="0" smtClean="0"/>
              <a:t>not </a:t>
            </a:r>
            <a:r>
              <a:rPr lang="en-US" dirty="0"/>
              <a:t>– and + states in </a:t>
            </a:r>
            <a:r>
              <a:rPr lang="en-US" dirty="0" smtClean="0"/>
              <a:t>the </a:t>
            </a:r>
            <a:r>
              <a:rPr lang="en-US" dirty="0"/>
              <a:t>TG. A state is bypassed by connecting each incoming edge with each </a:t>
            </a:r>
            <a:r>
              <a:rPr lang="en-US" dirty="0" smtClean="0"/>
              <a:t>outgoing </a:t>
            </a:r>
            <a:r>
              <a:rPr lang="en-US" dirty="0"/>
              <a:t>edge, the label of </a:t>
            </a:r>
            <a:r>
              <a:rPr lang="en-US" dirty="0" smtClean="0"/>
              <a:t>each resultant </a:t>
            </a:r>
            <a:r>
              <a:rPr lang="en-US" dirty="0"/>
              <a:t>edge is the concatenation of the </a:t>
            </a:r>
            <a:r>
              <a:rPr lang="en-US" dirty="0" smtClean="0"/>
              <a:t>label </a:t>
            </a:r>
            <a:r>
              <a:rPr lang="en-US" dirty="0"/>
              <a:t>on the incoming edge with the label on the loop edge if there is one </a:t>
            </a:r>
            <a:r>
              <a:rPr lang="en-US" dirty="0" smtClean="0"/>
              <a:t>and </a:t>
            </a:r>
            <a:r>
              <a:rPr lang="en-US" dirty="0"/>
              <a:t>the label on the outgoing edge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---------------------- Continued -----------------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0938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Fourth</a:t>
            </a:r>
            <a:r>
              <a:rPr lang="en-US" dirty="0"/>
              <a:t>: When two states are joined by more than one edge going in the same </a:t>
            </a:r>
            <a:r>
              <a:rPr lang="en-US" dirty="0" smtClean="0"/>
              <a:t>direction</a:t>
            </a:r>
            <a:r>
              <a:rPr lang="en-US" dirty="0"/>
              <a:t>, unify </a:t>
            </a:r>
            <a:r>
              <a:rPr lang="en-US" dirty="0" smtClean="0"/>
              <a:t>(+) them </a:t>
            </a:r>
            <a:r>
              <a:rPr lang="en-US" dirty="0"/>
              <a:t>by adding their labels.</a:t>
            </a:r>
          </a:p>
          <a:p>
            <a:endParaRPr lang="en-US" sz="2000" b="1" dirty="0" smtClean="0"/>
          </a:p>
          <a:p>
            <a:r>
              <a:rPr lang="en-US" b="1" dirty="0" smtClean="0"/>
              <a:t>finally</a:t>
            </a:r>
            <a:r>
              <a:rPr lang="en-US" dirty="0"/>
              <a:t>, when all that is left is one edge from – to +, the label on that edge </a:t>
            </a:r>
            <a:r>
              <a:rPr lang="en-US" dirty="0" smtClean="0"/>
              <a:t>is </a:t>
            </a:r>
            <a:r>
              <a:rPr lang="en-US" dirty="0"/>
              <a:t>a RE that generates the same language as was recognized by the original </a:t>
            </a:r>
            <a:r>
              <a:rPr lang="en-US" dirty="0" smtClean="0"/>
              <a:t>machine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8179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b="1" u="sng" dirty="0"/>
              <a:t>The Proof of </a:t>
            </a:r>
            <a:r>
              <a:rPr lang="en-US" b="1" u="sng" dirty="0" smtClean="0"/>
              <a:t>Part 3</a:t>
            </a:r>
            <a:r>
              <a:rPr lang="en-US" dirty="0"/>
              <a:t>:</a:t>
            </a:r>
          </a:p>
          <a:p>
            <a:endParaRPr lang="en-US" sz="1600" dirty="0" smtClean="0"/>
          </a:p>
          <a:p>
            <a:r>
              <a:rPr lang="en-US" b="1" dirty="0"/>
              <a:t>Rule1:</a:t>
            </a:r>
            <a:r>
              <a:rPr lang="en-US" dirty="0"/>
              <a:t> A machine </a:t>
            </a:r>
            <a:r>
              <a:rPr lang="en-US" dirty="0" smtClean="0"/>
              <a:t>accepts </a:t>
            </a:r>
            <a:r>
              <a:rPr lang="en-US" dirty="0"/>
              <a:t>a specific letter of an alphabet, there is a machine accepts Λ string. </a:t>
            </a:r>
          </a:p>
          <a:p>
            <a:endParaRPr lang="en-US" sz="1800" dirty="0"/>
          </a:p>
          <a:p>
            <a:r>
              <a:rPr lang="en-US" b="1" dirty="0"/>
              <a:t>Rule2</a:t>
            </a:r>
            <a:r>
              <a:rPr lang="en-US" dirty="0"/>
              <a:t>: FA</a:t>
            </a:r>
            <a:r>
              <a:rPr lang="en-US" baseline="-25000" dirty="0"/>
              <a:t>1</a:t>
            </a:r>
            <a:r>
              <a:rPr lang="en-US" dirty="0"/>
              <a:t> accepts a language which is defined by RE</a:t>
            </a:r>
            <a:r>
              <a:rPr lang="en-US" baseline="-25000" dirty="0"/>
              <a:t>1</a:t>
            </a:r>
            <a:r>
              <a:rPr lang="en-US" dirty="0"/>
              <a:t> (r</a:t>
            </a:r>
            <a:r>
              <a:rPr lang="en-US" baseline="-25000" dirty="0"/>
              <a:t>1</a:t>
            </a:r>
            <a:r>
              <a:rPr lang="en-US" dirty="0"/>
              <a:t>). FA</a:t>
            </a:r>
            <a:r>
              <a:rPr lang="en-US" baseline="-25000" dirty="0"/>
              <a:t>2</a:t>
            </a:r>
            <a:r>
              <a:rPr lang="en-US" dirty="0"/>
              <a:t> accepts a language which is determined by RE</a:t>
            </a:r>
            <a:r>
              <a:rPr lang="en-US" baseline="-25000" dirty="0"/>
              <a:t>2</a:t>
            </a:r>
            <a:r>
              <a:rPr lang="en-US" dirty="0"/>
              <a:t> (r</a:t>
            </a:r>
            <a:r>
              <a:rPr lang="en-US" baseline="-25000" dirty="0"/>
              <a:t>2</a:t>
            </a:r>
            <a:r>
              <a:rPr lang="en-US" dirty="0"/>
              <a:t>). FA</a:t>
            </a:r>
            <a:r>
              <a:rPr lang="en-US" baseline="-25000" dirty="0"/>
              <a:t>3</a:t>
            </a:r>
            <a:r>
              <a:rPr lang="en-US" dirty="0"/>
              <a:t> (FA</a:t>
            </a:r>
            <a:r>
              <a:rPr lang="en-US" baseline="-25000" dirty="0"/>
              <a:t>1</a:t>
            </a:r>
            <a:r>
              <a:rPr lang="en-US" dirty="0"/>
              <a:t> + FA</a:t>
            </a:r>
            <a:r>
              <a:rPr lang="en-US" baseline="-25000" dirty="0"/>
              <a:t>2</a:t>
            </a:r>
            <a:r>
              <a:rPr lang="en-US" dirty="0"/>
              <a:t>) accepts the language which is defined by (r</a:t>
            </a:r>
            <a:r>
              <a:rPr lang="en-US" baseline="-25000" dirty="0"/>
              <a:t>1</a:t>
            </a:r>
            <a:r>
              <a:rPr lang="en-US" dirty="0"/>
              <a:t> + r</a:t>
            </a:r>
            <a:r>
              <a:rPr lang="en-US" baseline="-25000" dirty="0"/>
              <a:t>2</a:t>
            </a:r>
            <a:r>
              <a:rPr lang="en-US" dirty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85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study research a better use of the current and future computers and optimality will be not considered.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Our </a:t>
            </a:r>
            <a:r>
              <a:rPr lang="en-US" dirty="0"/>
              <a:t>study will investigate the accepted data structure and rejected.</a:t>
            </a:r>
          </a:p>
          <a:p>
            <a:endParaRPr lang="en-US" sz="1100" dirty="0" smtClean="0"/>
          </a:p>
          <a:p>
            <a:pPr lvl="0"/>
            <a:r>
              <a:rPr lang="en-US" dirty="0"/>
              <a:t>Mathematica logic is one of computer theory parts.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089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Rule3</a:t>
            </a:r>
            <a:r>
              <a:rPr lang="en-US" dirty="0"/>
              <a:t>:  FA</a:t>
            </a:r>
            <a:r>
              <a:rPr lang="en-US" baseline="-25000" dirty="0"/>
              <a:t>1</a:t>
            </a:r>
            <a:r>
              <a:rPr lang="en-US" dirty="0"/>
              <a:t> accepts a language which is defined by RE</a:t>
            </a:r>
            <a:r>
              <a:rPr lang="en-US" baseline="-25000" dirty="0"/>
              <a:t>1</a:t>
            </a:r>
            <a:r>
              <a:rPr lang="en-US" dirty="0"/>
              <a:t> (r</a:t>
            </a:r>
            <a:r>
              <a:rPr lang="en-US" baseline="-25000" dirty="0"/>
              <a:t>1</a:t>
            </a:r>
            <a:r>
              <a:rPr lang="en-US" dirty="0"/>
              <a:t>). FA</a:t>
            </a:r>
            <a:r>
              <a:rPr lang="en-US" baseline="-25000" dirty="0"/>
              <a:t>2</a:t>
            </a:r>
            <a:r>
              <a:rPr lang="en-US" dirty="0"/>
              <a:t> accepts a language which is determined by RE</a:t>
            </a:r>
            <a:r>
              <a:rPr lang="en-US" baseline="-25000" dirty="0"/>
              <a:t>2</a:t>
            </a:r>
            <a:r>
              <a:rPr lang="en-US" dirty="0"/>
              <a:t> (r</a:t>
            </a:r>
            <a:r>
              <a:rPr lang="en-US" baseline="-25000" dirty="0"/>
              <a:t>2</a:t>
            </a:r>
            <a:r>
              <a:rPr lang="en-US" dirty="0"/>
              <a:t>). FA</a:t>
            </a:r>
            <a:r>
              <a:rPr lang="en-US" baseline="-25000" dirty="0"/>
              <a:t>3</a:t>
            </a:r>
            <a:r>
              <a:rPr lang="en-US" dirty="0"/>
              <a:t> (FA</a:t>
            </a:r>
            <a:r>
              <a:rPr lang="en-US" baseline="-25000" dirty="0"/>
              <a:t>1</a:t>
            </a:r>
            <a:r>
              <a:rPr lang="en-US" dirty="0"/>
              <a:t> + FA</a:t>
            </a:r>
            <a:r>
              <a:rPr lang="en-US" baseline="-25000" dirty="0"/>
              <a:t>2</a:t>
            </a:r>
            <a:r>
              <a:rPr lang="en-US" dirty="0"/>
              <a:t>) accepts the language which is defined by (r</a:t>
            </a:r>
            <a:r>
              <a:rPr lang="en-US" baseline="-25000" dirty="0"/>
              <a:t>1</a:t>
            </a:r>
            <a:r>
              <a:rPr lang="en-US" dirty="0"/>
              <a:t> r</a:t>
            </a:r>
            <a:r>
              <a:rPr lang="en-US" baseline="-25000" dirty="0"/>
              <a:t>2</a:t>
            </a:r>
            <a:r>
              <a:rPr lang="en-US" dirty="0" smtClean="0"/>
              <a:t>).</a:t>
            </a:r>
          </a:p>
          <a:p>
            <a:endParaRPr lang="en-US" b="1" dirty="0" smtClean="0"/>
          </a:p>
          <a:p>
            <a:r>
              <a:rPr lang="en-US" b="1" dirty="0" smtClean="0"/>
              <a:t>Rule 4: </a:t>
            </a:r>
            <a:r>
              <a:rPr lang="en-US" dirty="0" smtClean="0"/>
              <a:t>If </a:t>
            </a:r>
            <a:r>
              <a:rPr lang="en-US" dirty="0"/>
              <a:t>“r” is a regular expression and FA</a:t>
            </a:r>
            <a:r>
              <a:rPr lang="en-US" baseline="-25000" dirty="0"/>
              <a:t>1</a:t>
            </a:r>
            <a:r>
              <a:rPr lang="en-US" dirty="0"/>
              <a:t> is a finite automaton that accepts exactly the language defined by “r”, then there is an FA called FA</a:t>
            </a:r>
            <a:r>
              <a:rPr lang="en-US" baseline="-25000" dirty="0"/>
              <a:t>2</a:t>
            </a:r>
            <a:r>
              <a:rPr lang="en-US" dirty="0"/>
              <a:t> that will accept exactly the language defined by “ r</a:t>
            </a:r>
            <a:r>
              <a:rPr lang="en-US" baseline="30000" dirty="0"/>
              <a:t>* </a:t>
            </a:r>
            <a:r>
              <a:rPr lang="en-US" dirty="0"/>
              <a:t>”.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6692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Nondeterministic Finite Automata NFA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NFA is </a:t>
            </a:r>
            <a:r>
              <a:rPr lang="en-US" dirty="0"/>
              <a:t>a group of three items</a:t>
            </a:r>
            <a:r>
              <a:rPr lang="en-US" dirty="0" smtClean="0"/>
              <a:t>:</a:t>
            </a:r>
          </a:p>
          <a:p>
            <a:endParaRPr lang="en-US" sz="1050" dirty="0" smtClean="0"/>
          </a:p>
          <a:p>
            <a:pPr lvl="1"/>
            <a:r>
              <a:rPr lang="en-US" dirty="0"/>
              <a:t>A finite collection of states, one can act as a start state and set of final </a:t>
            </a:r>
            <a:r>
              <a:rPr lang="en-US" dirty="0" smtClean="0"/>
              <a:t>states.</a:t>
            </a:r>
          </a:p>
          <a:p>
            <a:pPr lvl="1"/>
            <a:endParaRPr lang="en-US" sz="1100" dirty="0" smtClean="0"/>
          </a:p>
          <a:p>
            <a:pPr lvl="1"/>
            <a:r>
              <a:rPr lang="en-US" dirty="0" smtClean="0"/>
              <a:t>Input </a:t>
            </a:r>
            <a:r>
              <a:rPr lang="en-US" dirty="0"/>
              <a:t>letters of alphabet Σ.</a:t>
            </a:r>
          </a:p>
          <a:p>
            <a:pPr lvl="1"/>
            <a:endParaRPr lang="en-US" sz="1100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finite group of edges which explain the transitions from start state toward the final states. The transition can be done using more than one edge with the same label.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62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>
                <a:latin typeface="Calisto MT" panose="02040603050505030304" pitchFamily="18" charset="0"/>
              </a:rPr>
              <a:t>  Nondeterministic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r>
              <a:rPr lang="en-US" dirty="0">
                <a:latin typeface="Calisto MT" panose="02040603050505030304" pitchFamily="18" charset="0"/>
              </a:rPr>
              <a:t>Finite Automata NFA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Example </a:t>
            </a:r>
            <a:r>
              <a:rPr lang="en-US" dirty="0"/>
              <a:t>of machine conversion from NFA to </a:t>
            </a:r>
            <a:r>
              <a:rPr lang="en-US" dirty="0" smtClean="0"/>
              <a:t>DFA.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90" y="3581400"/>
            <a:ext cx="701802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0112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latin typeface="Calisto MT" panose="02040603050505030304" pitchFamily="18" charset="0"/>
              </a:rPr>
              <a:t> Nondeterministic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r>
              <a:rPr lang="en-US" sz="4900" dirty="0">
                <a:latin typeface="Calisto MT" panose="02040603050505030304" pitchFamily="18" charset="0"/>
              </a:rPr>
              <a:t>Finite</a:t>
            </a:r>
            <a:r>
              <a:rPr lang="en-US" dirty="0">
                <a:latin typeface="Calisto MT" panose="02040603050505030304" pitchFamily="18" charset="0"/>
              </a:rPr>
              <a:t> Automata NFA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/>
              <a:t>States of </a:t>
            </a:r>
            <a:r>
              <a:rPr lang="en-US" dirty="0" smtClean="0"/>
              <a:t>the NFA are S= </a:t>
            </a:r>
            <a:r>
              <a:rPr lang="en-US" dirty="0"/>
              <a:t>{q</a:t>
            </a:r>
            <a:r>
              <a:rPr lang="en-US" baseline="-25000" dirty="0"/>
              <a:t>0</a:t>
            </a:r>
            <a:r>
              <a:rPr lang="en-US" dirty="0"/>
              <a:t>, q</a:t>
            </a:r>
            <a:r>
              <a:rPr lang="en-US" baseline="-25000" dirty="0"/>
              <a:t>1</a:t>
            </a:r>
            <a:r>
              <a:rPr lang="en-US" dirty="0"/>
              <a:t>, q</a:t>
            </a:r>
            <a:r>
              <a:rPr lang="en-US" baseline="-25000" dirty="0"/>
              <a:t>2</a:t>
            </a:r>
            <a:r>
              <a:rPr lang="en-US" dirty="0" smtClean="0"/>
              <a:t>} and the </a:t>
            </a:r>
            <a:r>
              <a:rPr lang="en-US" dirty="0"/>
              <a:t>transition table </a:t>
            </a:r>
            <a:r>
              <a:rPr lang="en-US" dirty="0" smtClean="0"/>
              <a:t>is: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First state of DFA = {q</a:t>
            </a:r>
            <a:r>
              <a:rPr lang="en-US" baseline="-25000" dirty="0"/>
              <a:t>0</a:t>
            </a:r>
            <a:r>
              <a:rPr lang="en-US" dirty="0"/>
              <a:t>}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16133"/>
              </p:ext>
            </p:extLst>
          </p:nvPr>
        </p:nvGraphicFramePr>
        <p:xfrm>
          <a:off x="3352801" y="2713970"/>
          <a:ext cx="2590799" cy="170353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14625"/>
                <a:gridCol w="918804"/>
                <a:gridCol w="957370"/>
              </a:tblGrid>
              <a:tr h="355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1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0,</a:t>
                      </a:r>
                      <a:r>
                        <a:rPr lang="en-US" sz="2400" dirty="0">
                          <a:effectLst/>
                        </a:rPr>
                        <a:t> q</a:t>
                      </a:r>
                      <a:r>
                        <a:rPr lang="en-US" sz="2400" baseline="-250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5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5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3338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latin typeface="Calisto MT" panose="02040603050505030304" pitchFamily="18" charset="0"/>
              </a:rPr>
              <a:t>Nondeterministic</a:t>
            </a:r>
            <a:r>
              <a:rPr lang="en-US" dirty="0">
                <a:latin typeface="Calisto MT" panose="02040603050505030304" pitchFamily="18" charset="0"/>
              </a:rPr>
              <a:t> Finite Automata NFA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lvl="0"/>
            <a:r>
              <a:rPr lang="en-US" dirty="0"/>
              <a:t>q</a:t>
            </a:r>
            <a:r>
              <a:rPr lang="en-US" baseline="-25000" dirty="0"/>
              <a:t>0, </a:t>
            </a:r>
            <a:r>
              <a:rPr lang="en-US" dirty="0"/>
              <a:t>q</a:t>
            </a:r>
            <a:r>
              <a:rPr lang="en-US" baseline="-25000" dirty="0"/>
              <a:t>1 </a:t>
            </a:r>
            <a:r>
              <a:rPr lang="en-US" dirty="0"/>
              <a:t>is the second state in DFA and q</a:t>
            </a:r>
            <a:r>
              <a:rPr lang="en-US" baseline="-25000" dirty="0"/>
              <a:t>0</a:t>
            </a:r>
            <a:r>
              <a:rPr lang="en-US" dirty="0"/>
              <a:t> is already exist in DFA. The transition table for the new state is: 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r>
              <a:rPr lang="en-US" dirty="0"/>
              <a:t>The next state of the DFA </a:t>
            </a:r>
            <a:r>
              <a:rPr lang="en-US" dirty="0" smtClean="0"/>
              <a:t>is: </a:t>
            </a:r>
            <a:r>
              <a:rPr lang="en-US" dirty="0"/>
              <a:t>q</a:t>
            </a:r>
            <a:r>
              <a:rPr lang="en-US" baseline="-25000" dirty="0"/>
              <a:t>0, </a:t>
            </a:r>
            <a:r>
              <a:rPr lang="en-US" dirty="0"/>
              <a:t>q</a:t>
            </a:r>
            <a:r>
              <a:rPr lang="en-US" baseline="-25000" dirty="0"/>
              <a:t>2</a:t>
            </a:r>
            <a:r>
              <a:rPr lang="en-US" dirty="0"/>
              <a:t> and the transition table of the new state is:</a:t>
            </a:r>
          </a:p>
          <a:p>
            <a:pPr lvl="0"/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758293"/>
              </p:ext>
            </p:extLst>
          </p:nvPr>
        </p:nvGraphicFramePr>
        <p:xfrm>
          <a:off x="1905000" y="3200400"/>
          <a:ext cx="3962400" cy="91440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33832"/>
                <a:gridCol w="1150374"/>
                <a:gridCol w="1278194"/>
              </a:tblGrid>
              <a:tr h="4572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2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0, </a:t>
                      </a: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0, </a:t>
                      </a: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0, </a:t>
                      </a: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637348"/>
              </p:ext>
            </p:extLst>
          </p:nvPr>
        </p:nvGraphicFramePr>
        <p:xfrm>
          <a:off x="1904999" y="5410200"/>
          <a:ext cx="3962401" cy="9906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33832"/>
                <a:gridCol w="1150375"/>
                <a:gridCol w="1278194"/>
              </a:tblGrid>
              <a:tr h="4953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53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0, </a:t>
                      </a: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0, </a:t>
                      </a: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41465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latin typeface="Calisto MT" panose="02040603050505030304" pitchFamily="18" charset="0"/>
              </a:rPr>
              <a:t>Nondeterministic</a:t>
            </a:r>
            <a:r>
              <a:rPr lang="en-US" dirty="0">
                <a:latin typeface="Calisto MT" panose="02040603050505030304" pitchFamily="18" charset="0"/>
              </a:rPr>
              <a:t> Finite Automata NFA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no new state for the new machine which will be as follows: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89" y="3200400"/>
            <a:ext cx="743959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636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Regular </a:t>
            </a:r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/>
              <a:t>It is a language that is defined by a regular expression and also by FA based on Kleene’s theorem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/>
              <a:t>Theorem</a:t>
            </a:r>
            <a:r>
              <a:rPr lang="en-US" dirty="0"/>
              <a:t>:-</a:t>
            </a:r>
          </a:p>
          <a:p>
            <a:pPr marL="0" indent="0">
              <a:buNone/>
            </a:pPr>
            <a:r>
              <a:rPr lang="en-US" dirty="0"/>
              <a:t>	If L1 and L2 are regular languages, then L1 + L2, L1L2, and L* are also regular language.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8074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Proof-1</a:t>
            </a:r>
            <a:r>
              <a:rPr lang="en-US" dirty="0"/>
              <a:t> (by regular expression) 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dirty="0" smtClean="0"/>
              <a:t>The regular expressions r</a:t>
            </a:r>
            <a:r>
              <a:rPr lang="en-US" baseline="-25000" dirty="0"/>
              <a:t>1</a:t>
            </a:r>
            <a:r>
              <a:rPr lang="en-US" dirty="0" smtClean="0"/>
              <a:t> and r</a:t>
            </a:r>
            <a:r>
              <a:rPr lang="en-US" baseline="-25000" dirty="0" smtClean="0"/>
              <a:t>2</a:t>
            </a:r>
            <a:r>
              <a:rPr lang="en-US" dirty="0" smtClean="0"/>
              <a:t> generate the languages L</a:t>
            </a:r>
            <a:r>
              <a:rPr lang="en-US" baseline="-25000" dirty="0" smtClean="0"/>
              <a:t>1</a:t>
            </a:r>
            <a:r>
              <a:rPr lang="en-US" dirty="0" smtClean="0"/>
              <a:t> and L</a:t>
            </a:r>
            <a:r>
              <a:rPr lang="en-US" baseline="-25000" dirty="0" smtClean="0"/>
              <a:t>2</a:t>
            </a:r>
            <a:r>
              <a:rPr lang="en-US" dirty="0" smtClean="0"/>
              <a:t>, then the language which is generated by L</a:t>
            </a:r>
            <a:r>
              <a:rPr lang="en-US" baseline="-25000" dirty="0" smtClean="0"/>
              <a:t>1</a:t>
            </a:r>
            <a:r>
              <a:rPr lang="en-US" dirty="0" smtClean="0"/>
              <a:t>+L</a:t>
            </a:r>
            <a:r>
              <a:rPr lang="en-US" baseline="-25000" dirty="0" smtClean="0"/>
              <a:t>2</a:t>
            </a:r>
            <a:r>
              <a:rPr lang="en-US" dirty="0" smtClean="0"/>
              <a:t>, L</a:t>
            </a:r>
            <a:r>
              <a:rPr lang="en-US" baseline="-25000" dirty="0" smtClean="0"/>
              <a:t>1</a:t>
            </a:r>
            <a:r>
              <a:rPr lang="en-US" dirty="0" smtClean="0"/>
              <a:t>L</a:t>
            </a:r>
            <a:r>
              <a:rPr lang="en-US" baseline="-25000" dirty="0" smtClean="0"/>
              <a:t>2</a:t>
            </a:r>
            <a:r>
              <a:rPr lang="en-US" dirty="0" smtClean="0"/>
              <a:t> , and L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* </a:t>
            </a:r>
            <a:r>
              <a:rPr lang="en-US" dirty="0" smtClean="0"/>
              <a:t>is also regular language.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618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Proof-2</a:t>
            </a:r>
            <a:r>
              <a:rPr lang="en-US" dirty="0"/>
              <a:t> (by machine):-</a:t>
            </a:r>
          </a:p>
          <a:p>
            <a:pPr marL="0" indent="0">
              <a:buNone/>
            </a:pPr>
            <a:r>
              <a:rPr lang="en-US" dirty="0" smtClean="0"/>
              <a:t>Let L</a:t>
            </a:r>
            <a:r>
              <a:rPr lang="en-US" baseline="-25000" dirty="0" smtClean="0"/>
              <a:t>1</a:t>
            </a:r>
            <a:r>
              <a:rPr lang="en-US" dirty="0" smtClean="0"/>
              <a:t> and L</a:t>
            </a:r>
            <a:r>
              <a:rPr lang="en-US" baseline="-25000" dirty="0" smtClean="0"/>
              <a:t>2</a:t>
            </a:r>
            <a:r>
              <a:rPr lang="en-US" dirty="0" smtClean="0"/>
              <a:t> are accepted by TG</a:t>
            </a:r>
            <a:r>
              <a:rPr lang="en-US" baseline="-25000" dirty="0" smtClean="0"/>
              <a:t>1</a:t>
            </a:r>
            <a:r>
              <a:rPr lang="en-US" dirty="0" smtClean="0"/>
              <a:t> and TG</a:t>
            </a:r>
            <a:r>
              <a:rPr lang="en-US" baseline="-25000" dirty="0" smtClean="0"/>
              <a:t>2</a:t>
            </a:r>
            <a:r>
              <a:rPr lang="en-US" dirty="0" smtClean="0"/>
              <a:t> respectively. Then,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</a:t>
            </a:r>
            <a:r>
              <a:rPr lang="en-US" baseline="-25000" dirty="0" smtClean="0"/>
              <a:t>1</a:t>
            </a:r>
            <a:r>
              <a:rPr lang="en-US" dirty="0" smtClean="0"/>
              <a:t> + L</a:t>
            </a:r>
            <a:r>
              <a:rPr lang="en-US" baseline="-25000" dirty="0" smtClean="0"/>
              <a:t>2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124200"/>
            <a:ext cx="3314700" cy="323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652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</a:t>
            </a:r>
            <a:r>
              <a:rPr lang="en-US" baseline="-25000" dirty="0" smtClean="0"/>
              <a:t>1</a:t>
            </a:r>
            <a:r>
              <a:rPr lang="en-US" dirty="0" smtClean="0"/>
              <a:t>L</a:t>
            </a:r>
            <a:r>
              <a:rPr lang="en-US" baseline="-25000" dirty="0" smtClean="0"/>
              <a:t>2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90" y="2503170"/>
            <a:ext cx="7018020" cy="185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994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Mathematicians faced a number of barriers to define a number of math terms such as infinity.</a:t>
            </a:r>
          </a:p>
          <a:p>
            <a:endParaRPr lang="en-US" sz="2800" dirty="0"/>
          </a:p>
          <a:p>
            <a:pPr lvl="0"/>
            <a:r>
              <a:rPr lang="en-US" dirty="0"/>
              <a:t>The </a:t>
            </a:r>
            <a:r>
              <a:rPr lang="en-US" b="1" dirty="0"/>
              <a:t>Universal-algorithm machine</a:t>
            </a:r>
            <a:r>
              <a:rPr lang="en-US" dirty="0"/>
              <a:t> is a theoretical concept was developed by “Alan </a:t>
            </a:r>
            <a:r>
              <a:rPr lang="en-US" dirty="0" err="1"/>
              <a:t>Mathison</a:t>
            </a:r>
            <a:r>
              <a:rPr lang="en-US" dirty="0"/>
              <a:t> Turing” that research what kind of work can be accepted by the machine.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8476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</a:t>
            </a:r>
            <a:r>
              <a:rPr lang="en-US" baseline="30000" dirty="0" smtClean="0"/>
              <a:t>*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010" y="2247900"/>
            <a:ext cx="288798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4424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Non-Regular </a:t>
            </a:r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dirty="0"/>
              <a:t>A language that cannot be defined by a regular expression is called a non-regular language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Example</a:t>
            </a:r>
            <a:r>
              <a:rPr lang="en-US" dirty="0"/>
              <a:t>:-</a:t>
            </a:r>
          </a:p>
          <a:p>
            <a:pPr marL="0" indent="0">
              <a:buNone/>
            </a:pPr>
            <a:r>
              <a:rPr lang="en-US" dirty="0"/>
              <a:t>		L = {Λ  ab  </a:t>
            </a:r>
            <a:r>
              <a:rPr lang="en-US" dirty="0" err="1"/>
              <a:t>aabb</a:t>
            </a:r>
            <a:r>
              <a:rPr lang="en-US" dirty="0"/>
              <a:t>  </a:t>
            </a:r>
            <a:r>
              <a:rPr lang="en-US" dirty="0" err="1"/>
              <a:t>aaabbb</a:t>
            </a:r>
            <a:r>
              <a:rPr lang="en-US" dirty="0"/>
              <a:t>  .  .  .  }</a:t>
            </a:r>
          </a:p>
          <a:p>
            <a:pPr marL="0" indent="0">
              <a:buNone/>
            </a:pPr>
            <a:r>
              <a:rPr lang="en-US" dirty="0"/>
              <a:t>		L = {</a:t>
            </a:r>
            <a:r>
              <a:rPr lang="en-US" dirty="0" err="1"/>
              <a:t>a</a:t>
            </a:r>
            <a:r>
              <a:rPr lang="en-US" baseline="30000" dirty="0" err="1"/>
              <a:t>n</a:t>
            </a:r>
            <a:r>
              <a:rPr lang="en-US" dirty="0" err="1"/>
              <a:t>b</a:t>
            </a:r>
            <a:r>
              <a:rPr lang="en-US" baseline="30000" dirty="0" err="1"/>
              <a:t>n</a:t>
            </a:r>
            <a:r>
              <a:rPr lang="en-US" dirty="0"/>
              <a:t> for n = 0 1 2 3 . . . )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smtClean="0"/>
              <a:t>RE= </a:t>
            </a:r>
            <a:r>
              <a:rPr lang="en-US" dirty="0" err="1" smtClean="0"/>
              <a:t>a</a:t>
            </a:r>
            <a:r>
              <a:rPr lang="en-US" baseline="30000" dirty="0" err="1" smtClean="0"/>
              <a:t>n</a:t>
            </a:r>
            <a:r>
              <a:rPr lang="en-US" dirty="0" err="1" smtClean="0"/>
              <a:t>b</a:t>
            </a:r>
            <a:r>
              <a:rPr lang="en-US" baseline="30000" dirty="0" err="1" smtClean="0"/>
              <a:t>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------------------------- Continued -------------------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307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Non-Regular 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every RL there is some that FA accepts it, then we can construct FA machine for the language L, the machine will accept the string “a</a:t>
            </a:r>
            <a:r>
              <a:rPr lang="en-US" baseline="30000" dirty="0"/>
              <a:t>98</a:t>
            </a:r>
            <a:r>
              <a:rPr lang="en-US" dirty="0"/>
              <a:t>b</a:t>
            </a:r>
            <a:r>
              <a:rPr lang="en-US" baseline="30000" dirty="0"/>
              <a:t>96</a:t>
            </a:r>
            <a:r>
              <a:rPr lang="en-US" dirty="0"/>
              <a:t> ”, while this string is not in the language L, in other words, the machine accepts words not in L, therefore, the language L is not Regular.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8863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Context-Free </a:t>
            </a:r>
            <a:r>
              <a:rPr lang="en-US" dirty="0" smtClean="0">
                <a:latin typeface="Calisto MT" panose="02040603050505030304" pitchFamily="18" charset="0"/>
              </a:rPr>
              <a:t>Grammar CFG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rules which is called grammar is used to validate sentence in the linguistic field. </a:t>
            </a:r>
          </a:p>
          <a:p>
            <a:r>
              <a:rPr lang="en-US" dirty="0" smtClean="0"/>
              <a:t>The validation process comprises inspection of the syntax (</a:t>
            </a:r>
            <a:r>
              <a:rPr lang="en-US" dirty="0" smtClean="0"/>
              <a:t>structure</a:t>
            </a:r>
            <a:r>
              <a:rPr lang="en-US" dirty="0" smtClean="0"/>
              <a:t>) of the input sentence, not in the semantics (meaning).</a:t>
            </a:r>
          </a:p>
          <a:p>
            <a:r>
              <a:rPr lang="en-US" dirty="0" smtClean="0"/>
              <a:t>A set of grammatical rules is dubbed </a:t>
            </a:r>
            <a:r>
              <a:rPr lang="en-US" i="1" dirty="0" smtClean="0"/>
              <a:t>productions.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7632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Context-Free Grammar CFG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structure of the rules known as </a:t>
            </a:r>
            <a:r>
              <a:rPr lang="en-US" i="1" dirty="0" smtClean="0"/>
              <a:t>Context-Free Grammar</a:t>
            </a:r>
            <a:r>
              <a:rPr lang="en-US" dirty="0" smtClean="0"/>
              <a:t> CFG.</a:t>
            </a:r>
          </a:p>
          <a:p>
            <a:endParaRPr lang="en-US" sz="2000" dirty="0" smtClean="0"/>
          </a:p>
          <a:p>
            <a:r>
              <a:rPr lang="en-US" dirty="0" smtClean="0"/>
              <a:t>The process of generating of final string of leaves starting from the beginning of a sequence of rules is known as </a:t>
            </a:r>
            <a:r>
              <a:rPr lang="en-US" i="1" dirty="0" smtClean="0"/>
              <a:t>derivation</a:t>
            </a:r>
            <a:r>
              <a:rPr lang="en-US" dirty="0" smtClean="0"/>
              <a:t>. </a:t>
            </a:r>
          </a:p>
          <a:p>
            <a:endParaRPr lang="en-US" sz="2000" dirty="0" smtClean="0"/>
          </a:p>
          <a:p>
            <a:r>
              <a:rPr lang="en-US" dirty="0" smtClean="0"/>
              <a:t>The language which is generated by CFG is called </a:t>
            </a:r>
            <a:r>
              <a:rPr lang="en-US" i="1" dirty="0" smtClean="0"/>
              <a:t>Context-free Language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754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Context-Free Grammar CFG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Context-Free Grammar is a collection of three items: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/>
                  <a:t>An alphabet of letters called </a:t>
                </a:r>
                <a:r>
                  <a:rPr lang="en-US" i="1" dirty="0"/>
                  <a:t>terminals</a:t>
                </a:r>
                <a:r>
                  <a:rPr lang="en-US" dirty="0"/>
                  <a:t> and r.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sz="1600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A group </a:t>
                </a:r>
                <a:r>
                  <a:rPr lang="en-US" dirty="0"/>
                  <a:t>of symbols and known as non-t</a:t>
                </a:r>
                <a:r>
                  <a:rPr lang="en-US" i="1" dirty="0"/>
                  <a:t>erminals</a:t>
                </a:r>
                <a:r>
                  <a:rPr lang="en-US" dirty="0"/>
                  <a:t> one of them </a:t>
                </a:r>
                <a:r>
                  <a:rPr lang="en-US" dirty="0" smtClean="0"/>
                  <a:t>act </a:t>
                </a:r>
                <a:r>
                  <a:rPr lang="en-US" dirty="0"/>
                  <a:t>as a start symbol.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sz="1600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A </a:t>
                </a:r>
                <a:r>
                  <a:rPr lang="en-US" dirty="0"/>
                  <a:t>sequence of </a:t>
                </a:r>
                <a:r>
                  <a:rPr lang="en-US" i="1" dirty="0"/>
                  <a:t>productions</a:t>
                </a:r>
                <a:r>
                  <a:rPr lang="en-US" dirty="0"/>
                  <a:t> of the form of:</a:t>
                </a:r>
              </a:p>
              <a:p>
                <a:pPr marL="457200" lvl="1" indent="0">
                  <a:buNone/>
                </a:pPr>
                <a:endParaRPr lang="en-US" sz="2400" i="1" dirty="0" smtClean="0"/>
              </a:p>
              <a:p>
                <a:pPr marL="457200" lvl="1" indent="0">
                  <a:buNone/>
                </a:pPr>
                <a:r>
                  <a:rPr lang="en-US" sz="2400" i="1" dirty="0" smtClean="0"/>
                  <a:t>Non-terminal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i="1" dirty="0"/>
                  <a:t> string of terminals and/or non-terminals</a:t>
                </a:r>
                <a:endParaRPr lang="en-US" sz="2400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889" b="-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51336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Context-Free Grammar CFG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47800"/>
                <a:ext cx="8229600" cy="51054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Example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Let us consider </a:t>
                </a:r>
                <a:r>
                  <a:rPr lang="en-US" dirty="0"/>
                  <a:t>the following CFG:</a:t>
                </a:r>
              </a:p>
              <a:p>
                <a:pPr marL="0" indent="0">
                  <a:buNone/>
                </a:pPr>
                <a:r>
                  <a:rPr lang="en-US" dirty="0" smtClean="0"/>
                  <a:t>				S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aS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				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/>
                  <a:t> Λ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If </a:t>
                </a:r>
                <a:r>
                  <a:rPr lang="en-US" dirty="0"/>
                  <a:t>the production-1 is applied 6 times then production-2 only once, then the derivation procedure will take </a:t>
                </a:r>
                <a:r>
                  <a:rPr lang="en-US" dirty="0" smtClean="0"/>
                  <a:t>the following </a:t>
                </a:r>
                <a:r>
                  <a:rPr lang="en-US" dirty="0"/>
                  <a:t>sequence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:r>
                  <a:rPr lang="en-US" dirty="0" smtClean="0"/>
                  <a:t>------------------------ Continued -----------------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47800"/>
                <a:ext cx="8229600" cy="5105400"/>
              </a:xfrm>
              <a:blipFill rotWithShape="1">
                <a:blip r:embed="rId2"/>
                <a:stretch>
                  <a:fillRect l="-1852" t="-1553" b="-3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66375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Context-Free Grammar CFG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RE of this CFG is a</a:t>
            </a:r>
            <a:r>
              <a:rPr lang="en-US" baseline="30000" dirty="0" smtClean="0"/>
              <a:t>*</a:t>
            </a:r>
            <a:r>
              <a:rPr lang="en-US" dirty="0" smtClean="0"/>
              <a:t>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6829924"/>
                  </p:ext>
                </p:extLst>
              </p:nvPr>
            </p:nvGraphicFramePr>
            <p:xfrm>
              <a:off x="2743200" y="1447797"/>
              <a:ext cx="2743200" cy="3396840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514350"/>
                    <a:gridCol w="685800"/>
                    <a:gridCol w="1543050"/>
                  </a:tblGrid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aaaaaaΛ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err="1">
                              <a:effectLst/>
                            </a:rPr>
                            <a:t>aaaaaa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6829924"/>
                  </p:ext>
                </p:extLst>
              </p:nvPr>
            </p:nvGraphicFramePr>
            <p:xfrm>
              <a:off x="2743200" y="1447797"/>
              <a:ext cx="2743200" cy="3396840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514350"/>
                    <a:gridCol w="685800"/>
                    <a:gridCol w="1543050"/>
                  </a:tblGrid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14286" r="-223894" b="-73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114286" r="-223894" b="-63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217391" r="-223894" b="-5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312857" r="-223894" b="-4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412857" r="-223894" b="-3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512857" r="-223894" b="-2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621739" r="-223894" b="-139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aaaaaaΛ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711429" r="-223894" b="-3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err="1">
                              <a:effectLst/>
                            </a:rPr>
                            <a:t>aaaaaa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129034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Regular </a:t>
            </a:r>
            <a:r>
              <a:rPr lang="en-US" dirty="0" smtClean="0">
                <a:latin typeface="Calisto MT" panose="02040603050505030304" pitchFamily="18" charset="0"/>
              </a:rPr>
              <a:t>Grammars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Some </a:t>
            </a:r>
            <a:r>
              <a:rPr lang="en-US" dirty="0" smtClean="0"/>
              <a:t>languages </a:t>
            </a:r>
            <a:r>
              <a:rPr lang="en-US" dirty="0" smtClean="0"/>
              <a:t>are generated by CFG and defined by RE and is called </a:t>
            </a:r>
            <a:r>
              <a:rPr lang="en-US" i="1" dirty="0" smtClean="0"/>
              <a:t>Regular Languages.</a:t>
            </a:r>
          </a:p>
          <a:p>
            <a:r>
              <a:rPr lang="en-US" dirty="0" smtClean="0"/>
              <a:t>However, some </a:t>
            </a:r>
            <a:r>
              <a:rPr lang="en-US" dirty="0" smtClean="0"/>
              <a:t>languages </a:t>
            </a:r>
            <a:r>
              <a:rPr lang="en-US" dirty="0" smtClean="0"/>
              <a:t>such as </a:t>
            </a:r>
            <a:r>
              <a:rPr lang="en-US" dirty="0" err="1" smtClean="0"/>
              <a:t>a</a:t>
            </a:r>
            <a:r>
              <a:rPr lang="en-US" baseline="30000" dirty="0" err="1" smtClean="0"/>
              <a:t>n</a:t>
            </a:r>
            <a:r>
              <a:rPr lang="en-US" dirty="0" err="1" smtClean="0"/>
              <a:t>b</a:t>
            </a:r>
            <a:r>
              <a:rPr lang="en-US" baseline="30000" dirty="0" err="1" smtClean="0"/>
              <a:t>n</a:t>
            </a:r>
            <a:r>
              <a:rPr lang="en-US" dirty="0" smtClean="0"/>
              <a:t> </a:t>
            </a:r>
            <a:r>
              <a:rPr lang="en-US" dirty="0" smtClean="0"/>
              <a:t>are not </a:t>
            </a:r>
            <a:r>
              <a:rPr lang="en-US" dirty="0" smtClean="0"/>
              <a:t>regular </a:t>
            </a:r>
            <a:r>
              <a:rPr lang="en-US" dirty="0" smtClean="0"/>
              <a:t>languages </a:t>
            </a:r>
            <a:r>
              <a:rPr lang="en-US" dirty="0" smtClean="0"/>
              <a:t>but can be generated by CFG.</a:t>
            </a:r>
          </a:p>
          <a:p>
            <a:r>
              <a:rPr lang="en-US" dirty="0" smtClean="0"/>
              <a:t>To investigate that the CFG is a regular grammar, it needs to proof that there is a compatible FA accepts the strings </a:t>
            </a:r>
            <a:r>
              <a:rPr lang="en-US" dirty="0" smtClean="0"/>
              <a:t>generated </a:t>
            </a:r>
            <a:r>
              <a:rPr lang="en-US" dirty="0" smtClean="0"/>
              <a:t>by the CFG.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946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Regular </a:t>
            </a:r>
            <a:r>
              <a:rPr lang="en-US" dirty="0" smtClean="0">
                <a:latin typeface="Calisto MT" panose="02040603050505030304" pitchFamily="18" charset="0"/>
              </a:rPr>
              <a:t>Grammars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/>
              <a:t>The following FA accepts strings that have </a:t>
            </a:r>
            <a:r>
              <a:rPr lang="en-US" dirty="0" smtClean="0"/>
              <a:t>a double </a:t>
            </a:r>
            <a:r>
              <a:rPr lang="en-US" dirty="0"/>
              <a:t>‘a’.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215" y="3505200"/>
            <a:ext cx="679938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621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universal-algorithm machine led to the invention of the computer.</a:t>
            </a:r>
          </a:p>
          <a:p>
            <a:pPr lvl="0"/>
            <a:r>
              <a:rPr lang="en-US" dirty="0" smtClean="0"/>
              <a:t>Vacuum tube invention assisted researchers to build automatic electronic calculators which attracted engineers to build computer for:</a:t>
            </a:r>
          </a:p>
          <a:p>
            <a:pPr lvl="0"/>
            <a:endParaRPr lang="en-US" sz="900" dirty="0" smtClean="0"/>
          </a:p>
          <a:p>
            <a:pPr lvl="1"/>
            <a:r>
              <a:rPr lang="en-US" dirty="0" smtClean="0"/>
              <a:t>Storing input data in the computer.</a:t>
            </a:r>
          </a:p>
          <a:p>
            <a:pPr lvl="1"/>
            <a:r>
              <a:rPr lang="en-US" dirty="0" smtClean="0"/>
              <a:t>Storing the software in the computer.</a:t>
            </a:r>
          </a:p>
          <a:p>
            <a:pPr lvl="1"/>
            <a:r>
              <a:rPr lang="en-US" dirty="0" smtClean="0"/>
              <a:t>Has a</a:t>
            </a:r>
            <a:r>
              <a:rPr lang="en-US" dirty="0" smtClean="0"/>
              <a:t> central processing unit to process the input data based on their type.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469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</a:t>
            </a:r>
            <a:r>
              <a:rPr lang="en-US" dirty="0" smtClean="0">
                <a:latin typeface="Calisto MT" panose="02040603050505030304" pitchFamily="18" charset="0"/>
              </a:rPr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Example: </a:t>
            </a:r>
          </a:p>
          <a:p>
            <a:pPr marL="0" indent="0">
              <a:buNone/>
            </a:pPr>
            <a:r>
              <a:rPr lang="en-US" dirty="0" smtClean="0"/>
              <a:t>let us walk through the below machine to confirm that the string </a:t>
            </a:r>
            <a:r>
              <a:rPr lang="en-US" i="1" dirty="0" err="1" smtClean="0"/>
              <a:t>abbaab</a:t>
            </a:r>
            <a:r>
              <a:rPr lang="en-US" dirty="0" smtClean="0"/>
              <a:t> which is defined by the following FA, is accepted by a CFG. The procedure starts from </a:t>
            </a:r>
            <a:r>
              <a:rPr lang="en-US" dirty="0" smtClean="0"/>
              <a:t>the start </a:t>
            </a:r>
            <a:r>
              <a:rPr lang="en-US" dirty="0" smtClean="0"/>
              <a:t>state to the final state based on the edge and state labels.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8" indent="0">
              <a:buNone/>
            </a:pPr>
            <a:r>
              <a:rPr lang="en-US" sz="3300" dirty="0" smtClean="0"/>
              <a:t>-------------------------------- Continued ----------------------</a:t>
            </a:r>
            <a:endParaRPr lang="en-US" sz="33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690" y="3352800"/>
            <a:ext cx="5722620" cy="207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3156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28323"/>
              </p:ext>
            </p:extLst>
          </p:nvPr>
        </p:nvGraphicFramePr>
        <p:xfrm>
          <a:off x="304800" y="1828800"/>
          <a:ext cx="8305800" cy="44958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244007"/>
                <a:gridCol w="7061793"/>
              </a:tblGrid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(We begin in S)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aM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(We take an a-edge to M)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870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(We take an a-edge then a b-edge and we are in S)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(An a-edge, a b-edge, and a b-loop back to S)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abbaM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(Another a-edge and we are in M)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abbaaF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(Another a-edge and we are in F)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2313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abbaabF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(A b-loop back to F)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abbaab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(The finished path: an a-edge a b-edge . . . 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93506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Grammar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76400"/>
                <a:ext cx="8229600" cy="4876800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The </a:t>
                </a:r>
                <a:r>
                  <a:rPr lang="en-US" sz="2400" dirty="0"/>
                  <a:t>path development of the string </a:t>
                </a:r>
                <a:r>
                  <a:rPr lang="en-US" sz="2400" i="1" dirty="0" err="1"/>
                  <a:t>abbaab</a:t>
                </a:r>
                <a:r>
                  <a:rPr lang="en-US" sz="2400" dirty="0"/>
                  <a:t> is similar to the derivation of the string in a CFG</a:t>
                </a:r>
                <a:r>
                  <a:rPr lang="en-US" sz="2400" dirty="0" smtClean="0"/>
                  <a:t>:</a:t>
                </a:r>
              </a:p>
              <a:p>
                <a:endParaRPr lang="en-US" sz="1000" dirty="0"/>
              </a:p>
              <a:p>
                <a:pPr marL="3543300" lvl="8" indent="0">
                  <a:buNone/>
                </a:pPr>
                <a:r>
                  <a:rPr lang="en-US" sz="2400" dirty="0" smtClean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aM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bS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M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aF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M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bS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aF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bF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Λ</a:t>
                </a:r>
              </a:p>
              <a:p>
                <a:r>
                  <a:rPr lang="en-US" sz="2400" dirty="0" smtClean="0"/>
                  <a:t>Therefore, this CFG is regular grammar.   </a:t>
                </a:r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76400"/>
                <a:ext cx="8229600" cy="4876800"/>
              </a:xfrm>
              <a:blipFill rotWithShape="1">
                <a:blip r:embed="rId2"/>
                <a:stretch>
                  <a:fillRect l="-963" t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88151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Chomsky Normal </a:t>
            </a:r>
            <a:r>
              <a:rPr lang="en-US" dirty="0" smtClean="0">
                <a:latin typeface="Calisto MT" panose="02040603050505030304" pitchFamily="18" charset="0"/>
              </a:rPr>
              <a:t>Form CNF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5059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Some of CFGs’ can produce the same string in several different ways and this CFG is called </a:t>
            </a:r>
            <a:r>
              <a:rPr lang="en-US" i="1" dirty="0" smtClean="0"/>
              <a:t>ambiguous </a:t>
            </a:r>
            <a:r>
              <a:rPr lang="en-US" dirty="0" smtClean="0"/>
              <a:t>and the case is known as </a:t>
            </a:r>
            <a:r>
              <a:rPr lang="en-US" i="1" dirty="0" smtClean="0"/>
              <a:t>ambiguity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smtClean="0"/>
              <a:t>following CFG </a:t>
            </a:r>
            <a:r>
              <a:rPr lang="en-US" dirty="0" smtClean="0"/>
              <a:t>defines </a:t>
            </a:r>
            <a:r>
              <a:rPr lang="en-US" dirty="0" smtClean="0"/>
              <a:t>a stings of a’s: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S </a:t>
            </a:r>
            <a:r>
              <a:rPr lang="en-US" dirty="0"/>
              <a:t>→ </a:t>
            </a:r>
            <a:r>
              <a:rPr lang="en-US" dirty="0" err="1"/>
              <a:t>aS</a:t>
            </a:r>
            <a:r>
              <a:rPr lang="en-US" dirty="0"/>
              <a:t> | Sa |</a:t>
            </a:r>
            <a:r>
              <a:rPr lang="en-US" dirty="0" smtClean="0"/>
              <a:t>a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dirty="0" smtClean="0"/>
              <a:t>----------------------- Continued -----------------------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32160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</a:t>
            </a:r>
            <a:r>
              <a:rPr lang="en-US" dirty="0" smtClean="0">
                <a:latin typeface="Calisto MT" panose="02040603050505030304" pitchFamily="18" charset="0"/>
              </a:rPr>
              <a:t>Form CNF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drive a string of three as from the CFG, there different ways to do that as shows in the following trees: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57" y="3352800"/>
            <a:ext cx="8333943" cy="323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8975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Chomsky Normal Form was developed to cover </a:t>
                </a:r>
                <a:r>
                  <a:rPr lang="en-US" dirty="0" smtClean="0"/>
                  <a:t>this issue. </a:t>
                </a:r>
              </a:p>
              <a:p>
                <a:r>
                  <a:rPr lang="en-US" dirty="0" smtClean="0"/>
                  <a:t>A CFG said to be CNF when its productions in the following form:</a:t>
                </a:r>
              </a:p>
              <a:p>
                <a:pPr marL="0" indent="0">
                  <a:buNone/>
                </a:pPr>
                <a:r>
                  <a:rPr lang="en-US" dirty="0" smtClean="0"/>
                  <a:t>	</a:t>
                </a:r>
              </a:p>
              <a:p>
                <a:pPr marL="0" indent="0">
                  <a:buNone/>
                </a:pPr>
                <a:r>
                  <a:rPr lang="en-US" dirty="0" smtClean="0"/>
                  <a:t>	Non-terminal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/>
                  <a:t> two non-terminals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			or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	Non-terminal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/>
                  <a:t> one terminal</a:t>
                </a:r>
              </a:p>
              <a:p>
                <a:pPr marL="0" indent="0">
                  <a:buNone/>
                </a:pPr>
                <a:r>
                  <a:rPr lang="en-US" dirty="0"/>
                  <a:t> 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695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608856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perform this transferring, some steps are needed:</a:t>
            </a:r>
          </a:p>
          <a:p>
            <a:endParaRPr lang="en-US" sz="1100" dirty="0" smtClean="0"/>
          </a:p>
          <a:p>
            <a:pPr lvl="1"/>
            <a:r>
              <a:rPr lang="en-US" dirty="0" smtClean="0"/>
              <a:t>Remove NULL-production.</a:t>
            </a:r>
          </a:p>
          <a:p>
            <a:pPr lvl="1"/>
            <a:endParaRPr lang="en-US" sz="1000" dirty="0" smtClean="0"/>
          </a:p>
          <a:p>
            <a:pPr lvl="1"/>
            <a:r>
              <a:rPr lang="en-US" dirty="0" smtClean="0"/>
              <a:t>The semi-word which is a string of </a:t>
            </a:r>
            <a:r>
              <a:rPr lang="en-US" dirty="0" smtClean="0"/>
              <a:t>non-terminal, </a:t>
            </a:r>
            <a:r>
              <a:rPr lang="en-US" dirty="0" smtClean="0"/>
              <a:t>and terminals should be represented </a:t>
            </a:r>
            <a:r>
              <a:rPr lang="en-US" dirty="0" smtClean="0"/>
              <a:t>as </a:t>
            </a:r>
            <a:r>
              <a:rPr lang="en-US" dirty="0" smtClean="0"/>
              <a:t>a string of </a:t>
            </a:r>
            <a:r>
              <a:rPr lang="en-US" dirty="0" smtClean="0"/>
              <a:t>couple </a:t>
            </a:r>
            <a:r>
              <a:rPr lang="en-US" dirty="0" smtClean="0"/>
              <a:t>of non-terminals.</a:t>
            </a:r>
          </a:p>
        </p:txBody>
      </p:sp>
    </p:spTree>
    <p:extLst>
      <p:ext uri="{BB962C8B-B14F-4D97-AF65-F5344CB8AC3E}">
        <p14:creationId xmlns:p14="http://schemas.microsoft.com/office/powerpoint/2010/main" val="411929553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Example of removing NULL-production.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The following CFG generates a language which is defined by the RE = a(</a:t>
                </a:r>
                <a:r>
                  <a:rPr lang="en-US" dirty="0" err="1" smtClean="0"/>
                  <a:t>a+b</a:t>
                </a:r>
                <a:r>
                  <a:rPr lang="en-US" dirty="0" smtClean="0"/>
                  <a:t>)</a:t>
                </a:r>
                <a:r>
                  <a:rPr lang="en-US" baseline="30000" dirty="0" smtClean="0"/>
                  <a:t>*</a:t>
                </a:r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dirty="0" smtClean="0"/>
                  <a:t>		</a:t>
                </a:r>
                <a:r>
                  <a:rPr lang="en-US" sz="2600" dirty="0" smtClean="0"/>
                  <a:t>S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600" dirty="0"/>
                  <a:t> </a:t>
                </a:r>
                <a:r>
                  <a:rPr lang="en-US" sz="2600" dirty="0" err="1"/>
                  <a:t>aX</a:t>
                </a:r>
                <a:r>
                  <a:rPr lang="en-US" sz="2600" dirty="0"/>
                  <a:t> | a</a:t>
                </a:r>
              </a:p>
              <a:p>
                <a:pPr marL="0" indent="0">
                  <a:buNone/>
                </a:pPr>
                <a:r>
                  <a:rPr lang="en-US" sz="2600" dirty="0" smtClean="0"/>
                  <a:t>		X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600" dirty="0"/>
                  <a:t> </a:t>
                </a:r>
                <a:r>
                  <a:rPr lang="en-US" sz="2600" dirty="0" err="1"/>
                  <a:t>aX</a:t>
                </a:r>
                <a:r>
                  <a:rPr lang="en-US" sz="2600" dirty="0"/>
                  <a:t> | </a:t>
                </a:r>
                <a:r>
                  <a:rPr lang="en-US" sz="2600" dirty="0" err="1"/>
                  <a:t>bX</a:t>
                </a:r>
                <a:r>
                  <a:rPr lang="en-US" sz="2600" dirty="0"/>
                  <a:t> | </a:t>
                </a:r>
                <a:r>
                  <a:rPr lang="en-US" sz="2600" dirty="0" smtClean="0"/>
                  <a:t>Λ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equivalent CFG without </a:t>
                </a:r>
                <a:r>
                  <a:rPr lang="el-GR" dirty="0" smtClean="0"/>
                  <a:t>Λ</a:t>
                </a:r>
                <a:r>
                  <a:rPr lang="en-US" dirty="0" smtClean="0"/>
                  <a:t>-production is:</a:t>
                </a:r>
              </a:p>
              <a:p>
                <a:pPr marL="0" indent="0">
                  <a:buNone/>
                </a:pPr>
                <a:r>
                  <a:rPr lang="en-US" dirty="0" smtClean="0"/>
                  <a:t>		</a:t>
                </a:r>
                <a:r>
                  <a:rPr lang="en-US" sz="2600" dirty="0" smtClean="0"/>
                  <a:t>S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600" dirty="0"/>
                  <a:t> </a:t>
                </a:r>
                <a:r>
                  <a:rPr lang="en-US" sz="2600" dirty="0" err="1"/>
                  <a:t>aX</a:t>
                </a:r>
                <a:r>
                  <a:rPr lang="en-US" sz="2600" dirty="0"/>
                  <a:t> | a</a:t>
                </a:r>
              </a:p>
              <a:p>
                <a:pPr marL="0" indent="0">
                  <a:buNone/>
                </a:pPr>
                <a:r>
                  <a:rPr lang="en-US" sz="2600" dirty="0" smtClean="0"/>
                  <a:t>		X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600" dirty="0"/>
                  <a:t> </a:t>
                </a:r>
                <a:r>
                  <a:rPr lang="en-US" sz="2600" dirty="0" err="1"/>
                  <a:t>aX</a:t>
                </a:r>
                <a:r>
                  <a:rPr lang="en-US" sz="2600" dirty="0"/>
                  <a:t> | </a:t>
                </a:r>
                <a:r>
                  <a:rPr lang="en-US" sz="2600" dirty="0" err="1"/>
                  <a:t>bX</a:t>
                </a:r>
                <a:r>
                  <a:rPr lang="en-US" sz="2600" dirty="0"/>
                  <a:t> | a | b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  <a:blipFill rotWithShape="1">
                <a:blip r:embed="rId2"/>
                <a:stretch>
                  <a:fillRect l="-1704" t="-2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516203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70037"/>
                <a:ext cx="8229600" cy="505936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Example of handling semi-word.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following CFG  for a language that their strings must end with </a:t>
                </a:r>
                <a:r>
                  <a:rPr lang="en-US" i="1" dirty="0" smtClean="0"/>
                  <a:t>a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		</a:t>
                </a:r>
                <a:r>
                  <a:rPr lang="en-US" sz="2400" dirty="0" smtClean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Xa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	X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a </a:t>
                </a:r>
                <a:r>
                  <a:rPr lang="en-US" sz="2400" dirty="0"/>
                  <a:t>| </a:t>
                </a:r>
                <a:r>
                  <a:rPr lang="en-US" sz="2400" dirty="0" smtClean="0"/>
                  <a:t>b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modified CFG is:</a:t>
                </a:r>
              </a:p>
              <a:p>
                <a:pPr marL="0" indent="0">
                  <a:buNone/>
                </a:pPr>
                <a:r>
                  <a:rPr lang="en-US" dirty="0" smtClean="0"/>
                  <a:t>		</a:t>
                </a:r>
                <a:r>
                  <a:rPr lang="en-US" sz="2400" dirty="0" smtClean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Xa</a:t>
                </a:r>
              </a:p>
              <a:p>
                <a:pPr marL="0" indent="0">
                  <a:buNone/>
                </a:pPr>
                <a:r>
                  <a:rPr lang="en-US" sz="2400" dirty="0"/>
                  <a:t>		X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a | b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		A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a</a:t>
                </a: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70037"/>
                <a:ext cx="8229600" cy="5059363"/>
              </a:xfrm>
              <a:blipFill rotWithShape="1">
                <a:blip r:embed="rId2"/>
                <a:stretch>
                  <a:fillRect l="-1704" t="-2410" b="-2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33816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Example of transferring CFG into CNF.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following CFG produces </a:t>
                </a:r>
                <a:r>
                  <a:rPr lang="en-US" dirty="0" smtClean="0"/>
                  <a:t>EVENPALINDROM language.</a:t>
                </a:r>
                <a:endParaRPr lang="en-US" dirty="0" smtClean="0"/>
              </a:p>
              <a:p>
                <a:pPr marL="3086100" lvl="7" indent="0">
                  <a:buNone/>
                </a:pPr>
                <a:endParaRPr lang="en-US" sz="2800" dirty="0" smtClean="0"/>
              </a:p>
              <a:p>
                <a:pPr marL="3086100" lvl="7" indent="0">
                  <a:buNone/>
                </a:pPr>
                <a:r>
                  <a:rPr lang="en-US" sz="2800" dirty="0" smtClean="0"/>
                  <a:t>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ASA </a:t>
                </a:r>
              </a:p>
              <a:p>
                <a:pPr marL="3086100" lvl="7" indent="0">
                  <a:buNone/>
                </a:pPr>
                <a:r>
                  <a:rPr lang="en-US" sz="2800" dirty="0"/>
                  <a:t>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BSB </a:t>
                </a:r>
              </a:p>
              <a:p>
                <a:pPr marL="3086100" lvl="7" indent="0">
                  <a:buNone/>
                </a:pPr>
                <a:r>
                  <a:rPr lang="en-US" sz="2800" dirty="0"/>
                  <a:t>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AA </a:t>
                </a:r>
              </a:p>
              <a:p>
                <a:pPr marL="3086100" lvl="7" indent="0">
                  <a:buNone/>
                </a:pPr>
                <a:r>
                  <a:rPr lang="en-US" sz="2800" dirty="0"/>
                  <a:t>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BB</a:t>
                </a:r>
              </a:p>
              <a:p>
                <a:pPr marL="3086100" lvl="7" indent="0">
                  <a:buNone/>
                </a:pPr>
                <a:r>
                  <a:rPr lang="en-US" sz="2800" dirty="0" smtClean="0"/>
                  <a:t>A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a</a:t>
                </a:r>
              </a:p>
              <a:p>
                <a:pPr marL="3086100" lvl="7" indent="0">
                  <a:buNone/>
                </a:pPr>
                <a:r>
                  <a:rPr lang="en-US" sz="2800" dirty="0"/>
                  <a:t>B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b</a:t>
                </a:r>
              </a:p>
              <a:p>
                <a:pPr marL="3086100" lvl="7" indent="0">
                  <a:buNone/>
                </a:pPr>
                <a:endParaRPr lang="en-US" sz="2800" dirty="0" smtClean="0"/>
              </a:p>
              <a:p>
                <a:pPr marL="114300" lvl="7" indent="0">
                  <a:buNone/>
                </a:pPr>
                <a:r>
                  <a:rPr lang="en-US" sz="2800" dirty="0" smtClean="0"/>
                  <a:t>------------------------- Continued --------------------------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  <a:blipFill rotWithShape="1">
                <a:blip r:embed="rId2"/>
                <a:stretch>
                  <a:fillRect l="-1333" t="-2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7637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Linguistic ability of computers was achieved after the development of Noam Chomsky theory that led to developing computer languages.</a:t>
            </a:r>
          </a:p>
          <a:p>
            <a:endParaRPr lang="en-US" sz="2800" dirty="0" smtClean="0"/>
          </a:p>
          <a:p>
            <a:pPr lvl="0"/>
            <a:r>
              <a:rPr lang="en-US" dirty="0"/>
              <a:t>Our study will focus on software that can be performed using computers and it is called </a:t>
            </a:r>
            <a:r>
              <a:rPr lang="en-US" b="1" dirty="0"/>
              <a:t>computational theory.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5596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The CNF of the original CFG is:</a:t>
                </a:r>
              </a:p>
              <a:p>
                <a:pPr marL="0" indent="0">
                  <a:buNone/>
                </a:pPr>
                <a:endParaRPr lang="en-US" sz="1400" dirty="0" smtClean="0"/>
              </a:p>
              <a:p>
                <a:pPr marL="3086100" lvl="7" indent="0">
                  <a:buNone/>
                </a:pPr>
                <a:r>
                  <a:rPr lang="en-US" sz="2400" dirty="0" smtClean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AR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BR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AA 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BB</a:t>
                </a:r>
              </a:p>
              <a:p>
                <a:pPr marL="3086100" lvl="7" indent="0">
                  <a:buNone/>
                </a:pPr>
                <a:r>
                  <a:rPr lang="en-US" sz="2400" dirty="0" smtClean="0"/>
                  <a:t>R</a:t>
                </a:r>
                <a:r>
                  <a:rPr lang="en-US" sz="2400" baseline="-25000" dirty="0" smtClean="0"/>
                  <a:t>1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SA</a:t>
                </a:r>
              </a:p>
              <a:p>
                <a:pPr marL="3086100" lvl="7" indent="0">
                  <a:buNone/>
                </a:pPr>
                <a:r>
                  <a:rPr lang="en-US" sz="2400" dirty="0" smtClean="0"/>
                  <a:t>R</a:t>
                </a:r>
                <a:r>
                  <a:rPr lang="en-US" sz="2400" baseline="-25000" dirty="0" smtClean="0"/>
                  <a:t>2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BA		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A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a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B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b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73941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Pushdown Automata PDA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Pushdown Automata was designed to examine the CFG whether its regular or not.</a:t>
            </a:r>
          </a:p>
          <a:p>
            <a:r>
              <a:rPr lang="en-US" dirty="0" smtClean="0"/>
              <a:t>It consists of 8 items: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An input alphabet </a:t>
            </a:r>
            <a:r>
              <a:rPr lang="el-GR" dirty="0" smtClean="0"/>
              <a:t>Σ</a:t>
            </a:r>
            <a:r>
              <a:rPr lang="en-US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input string will be stored in an input TAPE which is labelled starting from cell-I and ended by blank </a:t>
            </a:r>
            <a:r>
              <a:rPr lang="el-GR" dirty="0" smtClean="0"/>
              <a:t>Δ</a:t>
            </a:r>
            <a:r>
              <a:rPr lang="en-US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 pushdown stack is used to store characters </a:t>
            </a:r>
            <a:r>
              <a:rPr lang="el-GR" dirty="0" smtClean="0"/>
              <a:t>Γ</a:t>
            </a:r>
            <a:r>
              <a:rPr lang="en-US" dirty="0" smtClean="0"/>
              <a:t> and it is initially filled with blank </a:t>
            </a:r>
            <a:r>
              <a:rPr lang="el-GR" dirty="0" smtClean="0"/>
              <a:t>Δ</a:t>
            </a:r>
            <a:r>
              <a:rPr lang="en-US" dirty="0" smtClean="0"/>
              <a:t>.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----------------------- Continued 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317417099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One START state that has only </a:t>
            </a:r>
            <a:r>
              <a:rPr lang="en-US" dirty="0" smtClean="0"/>
              <a:t>out-edge and </a:t>
            </a:r>
            <a:r>
              <a:rPr lang="en-US" dirty="0"/>
              <a:t>no in-edge.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Halt state of two things, some ACCEPT and some REJECT. They have in-edge and no </a:t>
            </a:r>
            <a:r>
              <a:rPr lang="en-US" dirty="0" smtClean="0"/>
              <a:t>out-edge.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-------------------------------Continued -------------------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170" y="2133600"/>
            <a:ext cx="1851660" cy="1181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410" y="4419600"/>
            <a:ext cx="410718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6623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Finitely </a:t>
            </a:r>
            <a:r>
              <a:rPr lang="en-US" dirty="0"/>
              <a:t>many non-branching PUSH states that introduce characters onto the top of the STACK, they are of the </a:t>
            </a:r>
            <a:r>
              <a:rPr lang="en-US" dirty="0" smtClean="0"/>
              <a:t>form:-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Where</a:t>
            </a:r>
            <a:r>
              <a:rPr lang="en-US" dirty="0"/>
              <a:t>, X is any letter in Γ.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---------------------------- Continued ----------------------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260" y="3817620"/>
            <a:ext cx="2948940" cy="90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66420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Finitely many branching states of two things:-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States that read the next unused letter from the </a:t>
            </a:r>
            <a:r>
              <a:rPr lang="en-US" dirty="0" smtClean="0"/>
              <a:t>TAPE:-</a:t>
            </a:r>
            <a:endParaRPr lang="en-US" dirty="0"/>
          </a:p>
          <a:p>
            <a:pPr lvl="2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  <a:p>
            <a:pPr lvl="2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State that read the top character of the </a:t>
            </a:r>
            <a:r>
              <a:rPr lang="en-US" dirty="0" smtClean="0"/>
              <a:t>STACK:-</a:t>
            </a:r>
            <a:endParaRPr lang="en-US" dirty="0"/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330" y="2716530"/>
            <a:ext cx="3101340" cy="14249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860" y="4853940"/>
            <a:ext cx="3002280" cy="139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8784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</a:t>
            </a:r>
            <a:r>
              <a:rPr lang="en-US" dirty="0" smtClean="0">
                <a:latin typeface="Calisto MT" panose="02040603050505030304" pitchFamily="18" charset="0"/>
              </a:rPr>
              <a:t>Automata </a:t>
            </a:r>
            <a:r>
              <a:rPr lang="en-US" dirty="0">
                <a:latin typeface="Calisto MT" panose="02040603050505030304" pitchFamily="18" charset="0"/>
              </a:rPr>
              <a:t>PDA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en-US" dirty="0"/>
              <a:t>The procedure of PDA will be as follows</a:t>
            </a:r>
            <a:r>
              <a:rPr lang="en-US" dirty="0" smtClean="0"/>
              <a:t>:</a:t>
            </a:r>
          </a:p>
          <a:p>
            <a:pPr lvl="1"/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Starting </a:t>
            </a:r>
            <a:r>
              <a:rPr lang="en-US" dirty="0"/>
              <a:t>from START state and follow the un-labelled </a:t>
            </a:r>
            <a:r>
              <a:rPr lang="en-US" dirty="0" smtClean="0"/>
              <a:t>edge </a:t>
            </a:r>
            <a:r>
              <a:rPr lang="en-US" dirty="0"/>
              <a:t>to generate </a:t>
            </a:r>
            <a:r>
              <a:rPr lang="en-US" dirty="0" smtClean="0"/>
              <a:t>a path </a:t>
            </a:r>
            <a:r>
              <a:rPr lang="en-US" dirty="0"/>
              <a:t>through the graph.</a:t>
            </a:r>
          </a:p>
          <a:p>
            <a:pPr lvl="1"/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The </a:t>
            </a:r>
            <a:r>
              <a:rPr lang="en-US" dirty="0"/>
              <a:t>path will be ended either at the halt state or crash in a state when there is no edge corresponding to the input letter.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-------------------- Continued ---------------------------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59773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</a:t>
            </a:r>
            <a:r>
              <a:rPr lang="en-US" dirty="0" smtClean="0">
                <a:latin typeface="Calisto MT" panose="02040603050505030304" pitchFamily="18" charset="0"/>
              </a:rPr>
              <a:t>Automata </a:t>
            </a:r>
            <a:r>
              <a:rPr lang="en-US" dirty="0">
                <a:latin typeface="Calisto MT" panose="02040603050505030304" pitchFamily="18" charset="0"/>
              </a:rPr>
              <a:t>PDA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pPr lvl="1"/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The </a:t>
            </a:r>
            <a:r>
              <a:rPr lang="en-US" dirty="0"/>
              <a:t>letter will be </a:t>
            </a:r>
            <a:r>
              <a:rPr lang="en-US" dirty="0" smtClean="0"/>
              <a:t>vanished </a:t>
            </a:r>
            <a:r>
              <a:rPr lang="en-US" dirty="0"/>
              <a:t>when it is read from the TAPE or popped from the STACK.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A </a:t>
            </a:r>
            <a:r>
              <a:rPr lang="en-US" dirty="0"/>
              <a:t>path of </a:t>
            </a:r>
            <a:r>
              <a:rPr lang="en-US" dirty="0" smtClean="0"/>
              <a:t>string </a:t>
            </a:r>
            <a:r>
              <a:rPr lang="en-US" dirty="0"/>
              <a:t>which is ended in ACCEPT it is accepted and the set of strings which are accepted by PDA it called </a:t>
            </a:r>
            <a:r>
              <a:rPr lang="en-US" i="1" dirty="0"/>
              <a:t>the language accepted by the PDA.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98409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</a:t>
            </a:r>
            <a:r>
              <a:rPr lang="en-US" dirty="0" smtClean="0">
                <a:latin typeface="Calisto MT" panose="02040603050505030304" pitchFamily="18" charset="0"/>
              </a:rPr>
              <a:t>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Example:</a:t>
            </a:r>
            <a:r>
              <a:rPr lang="en-US" dirty="0" smtClean="0"/>
              <a:t> </a:t>
            </a:r>
            <a:r>
              <a:rPr lang="en-US" sz="2800" dirty="0" smtClean="0"/>
              <a:t>the following PDA defines EVENPALINDROM language.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------------------------------ Continued --------------------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328480"/>
            <a:ext cx="6938010" cy="368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67825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Let us examine the string </a:t>
            </a:r>
            <a:r>
              <a:rPr lang="en-US" i="1" dirty="0" err="1" smtClean="0"/>
              <a:t>babbab</a:t>
            </a:r>
            <a:r>
              <a:rPr lang="en-US" i="1" dirty="0" smtClean="0"/>
              <a:t> whither</a:t>
            </a:r>
            <a:r>
              <a:rPr lang="en-US" dirty="0" smtClean="0"/>
              <a:t> it is accepted </a:t>
            </a:r>
            <a:r>
              <a:rPr lang="en-US" dirty="0"/>
              <a:t>b</a:t>
            </a:r>
            <a:r>
              <a:rPr lang="en-US" dirty="0" smtClean="0"/>
              <a:t>y the PDA or not. This can be done by tracing the string through the machine.</a:t>
            </a:r>
          </a:p>
          <a:p>
            <a:r>
              <a:rPr lang="en-US" dirty="0" smtClean="0"/>
              <a:t>The input string will be stored in the TAPE.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The following table </a:t>
            </a:r>
            <a:r>
              <a:rPr lang="en-US" dirty="0" smtClean="0"/>
              <a:t>explains </a:t>
            </a:r>
            <a:r>
              <a:rPr lang="en-US" dirty="0"/>
              <a:t>the tracing process of the string through the PDA</a:t>
            </a:r>
            <a:r>
              <a:rPr lang="en-US" dirty="0" smtClean="0"/>
              <a:t>.</a:t>
            </a:r>
          </a:p>
          <a:p>
            <a:endParaRPr lang="en-US" sz="1500" dirty="0"/>
          </a:p>
          <a:p>
            <a:pPr marL="0" indent="0">
              <a:buNone/>
            </a:pPr>
            <a:r>
              <a:rPr lang="en-US" dirty="0" smtClean="0"/>
              <a:t>------------------------------ Continued -----------------------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55548"/>
              </p:ext>
            </p:extLst>
          </p:nvPr>
        </p:nvGraphicFramePr>
        <p:xfrm>
          <a:off x="1600198" y="4038600"/>
          <a:ext cx="6248405" cy="5334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27239"/>
                <a:gridCol w="636060"/>
                <a:gridCol w="636060"/>
                <a:gridCol w="636060"/>
                <a:gridCol w="636060"/>
                <a:gridCol w="636060"/>
                <a:gridCol w="636060"/>
                <a:gridCol w="668746"/>
                <a:gridCol w="636060"/>
              </a:tblGrid>
              <a:tr h="533400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TAPE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b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b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b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b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Δ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66309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180497"/>
              </p:ext>
            </p:extLst>
          </p:nvPr>
        </p:nvGraphicFramePr>
        <p:xfrm>
          <a:off x="1066800" y="1597790"/>
          <a:ext cx="6858000" cy="503160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88232"/>
                <a:gridCol w="2286744"/>
                <a:gridCol w="2283024"/>
              </a:tblGrid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STATE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TAPE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STACK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START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PUSH b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PSUH 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babbabΔ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PUSH b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babbabΔ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POP2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POP1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READ2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POP1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POP3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babbabΔ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ACCEPT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babbabΔ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5" name="Straight Arrow Connector 4"/>
          <p:cNvCxnSpPr>
            <a:cxnSpLocks noChangeShapeType="1"/>
          </p:cNvCxnSpPr>
          <p:nvPr/>
        </p:nvCxnSpPr>
        <p:spPr bwMode="auto">
          <a:xfrm flipH="1">
            <a:off x="3644900" y="2600325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H="1">
            <a:off x="3657600" y="2209800"/>
            <a:ext cx="88900" cy="13652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 flipH="1">
            <a:off x="3746500" y="2827338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flipH="1">
            <a:off x="3657600" y="2825750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>
            <a:off x="3722687" y="3133725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H="1">
            <a:off x="3646487" y="3103562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flipH="1">
            <a:off x="3748088" y="3430587"/>
            <a:ext cx="87312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flipH="1">
            <a:off x="3657600" y="3429000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flipH="1">
            <a:off x="3835400" y="3443287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flipH="1">
            <a:off x="3709988" y="3735388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flipH="1">
            <a:off x="3632200" y="3733800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flipH="1">
            <a:off x="3798888" y="3733800"/>
            <a:ext cx="87312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flipH="1">
            <a:off x="3703637" y="4035425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flipH="1">
            <a:off x="3616325" y="4032250"/>
            <a:ext cx="88900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3787775" y="4046538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 flipH="1">
            <a:off x="3873500" y="4035425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 flipH="1">
            <a:off x="3703638" y="4338638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Straight Arrow Connector 21"/>
          <p:cNvCxnSpPr>
            <a:cxnSpLocks noChangeShapeType="1"/>
          </p:cNvCxnSpPr>
          <p:nvPr/>
        </p:nvCxnSpPr>
        <p:spPr bwMode="auto">
          <a:xfrm flipH="1">
            <a:off x="3622675" y="4344988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2"/>
          <p:cNvCxnSpPr>
            <a:cxnSpLocks noChangeShapeType="1"/>
          </p:cNvCxnSpPr>
          <p:nvPr/>
        </p:nvCxnSpPr>
        <p:spPr bwMode="auto">
          <a:xfrm flipH="1">
            <a:off x="3813175" y="4341813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flipH="1">
            <a:off x="3873500" y="4352925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/>
          <p:cNvCxnSpPr>
            <a:cxnSpLocks noChangeShapeType="1"/>
          </p:cNvCxnSpPr>
          <p:nvPr/>
        </p:nvCxnSpPr>
        <p:spPr bwMode="auto">
          <a:xfrm flipH="1">
            <a:off x="3749675" y="4641850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Arrow Connector 25"/>
          <p:cNvCxnSpPr>
            <a:cxnSpLocks noChangeShapeType="1"/>
          </p:cNvCxnSpPr>
          <p:nvPr/>
        </p:nvCxnSpPr>
        <p:spPr bwMode="auto">
          <a:xfrm flipH="1">
            <a:off x="3657600" y="4657725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flipH="1">
            <a:off x="3822700" y="4652962"/>
            <a:ext cx="88900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/>
          <p:cNvCxnSpPr>
            <a:cxnSpLocks noChangeShapeType="1"/>
          </p:cNvCxnSpPr>
          <p:nvPr/>
        </p:nvCxnSpPr>
        <p:spPr bwMode="auto">
          <a:xfrm flipH="1">
            <a:off x="3914775" y="4656137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28"/>
          <p:cNvCxnSpPr>
            <a:cxnSpLocks noChangeShapeType="1"/>
          </p:cNvCxnSpPr>
          <p:nvPr/>
        </p:nvCxnSpPr>
        <p:spPr bwMode="auto">
          <a:xfrm flipH="1">
            <a:off x="3994150" y="4640262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Arrow Connector 29"/>
          <p:cNvCxnSpPr>
            <a:cxnSpLocks noChangeShapeType="1"/>
          </p:cNvCxnSpPr>
          <p:nvPr/>
        </p:nvCxnSpPr>
        <p:spPr bwMode="auto">
          <a:xfrm flipH="1">
            <a:off x="3749675" y="4908550"/>
            <a:ext cx="88900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Arrow Connector 30"/>
          <p:cNvCxnSpPr>
            <a:cxnSpLocks noChangeShapeType="1"/>
          </p:cNvCxnSpPr>
          <p:nvPr/>
        </p:nvCxnSpPr>
        <p:spPr bwMode="auto">
          <a:xfrm flipH="1">
            <a:off x="3670300" y="4879975"/>
            <a:ext cx="87312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 flipH="1">
            <a:off x="3835400" y="4906963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Arrow Connector 32"/>
          <p:cNvCxnSpPr>
            <a:cxnSpLocks noChangeShapeType="1"/>
          </p:cNvCxnSpPr>
          <p:nvPr/>
        </p:nvCxnSpPr>
        <p:spPr bwMode="auto">
          <a:xfrm flipH="1">
            <a:off x="3943350" y="4876800"/>
            <a:ext cx="87312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 flipH="1">
            <a:off x="4025900" y="4906963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Straight Arrow Connector 34"/>
          <p:cNvCxnSpPr>
            <a:cxnSpLocks noChangeShapeType="1"/>
          </p:cNvCxnSpPr>
          <p:nvPr/>
        </p:nvCxnSpPr>
        <p:spPr bwMode="auto">
          <a:xfrm flipH="1">
            <a:off x="4103688" y="5197475"/>
            <a:ext cx="87312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 flipH="1">
            <a:off x="4013200" y="5181600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 flipH="1">
            <a:off x="3654425" y="5181600"/>
            <a:ext cx="87313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Arrow Connector 37"/>
          <p:cNvCxnSpPr>
            <a:cxnSpLocks noChangeShapeType="1"/>
          </p:cNvCxnSpPr>
          <p:nvPr/>
        </p:nvCxnSpPr>
        <p:spPr bwMode="auto">
          <a:xfrm flipH="1">
            <a:off x="3722688" y="5192712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Arrow Connector 38"/>
          <p:cNvCxnSpPr>
            <a:cxnSpLocks noChangeShapeType="1"/>
          </p:cNvCxnSpPr>
          <p:nvPr/>
        </p:nvCxnSpPr>
        <p:spPr bwMode="auto">
          <a:xfrm flipH="1">
            <a:off x="3816350" y="5186362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 flipH="1">
            <a:off x="3929063" y="5181600"/>
            <a:ext cx="87312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 flipH="1">
            <a:off x="4102100" y="5507037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Straight Arrow Connector 41"/>
          <p:cNvCxnSpPr>
            <a:cxnSpLocks noChangeShapeType="1"/>
          </p:cNvCxnSpPr>
          <p:nvPr/>
        </p:nvCxnSpPr>
        <p:spPr bwMode="auto">
          <a:xfrm flipH="1">
            <a:off x="4013200" y="5491162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Straight Arrow Connector 42"/>
          <p:cNvCxnSpPr>
            <a:cxnSpLocks noChangeShapeType="1"/>
          </p:cNvCxnSpPr>
          <p:nvPr/>
        </p:nvCxnSpPr>
        <p:spPr bwMode="auto">
          <a:xfrm flipH="1">
            <a:off x="3656013" y="5491162"/>
            <a:ext cx="87312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Straight Arrow Connector 43"/>
          <p:cNvCxnSpPr>
            <a:cxnSpLocks noChangeShapeType="1"/>
          </p:cNvCxnSpPr>
          <p:nvPr/>
        </p:nvCxnSpPr>
        <p:spPr bwMode="auto">
          <a:xfrm flipH="1">
            <a:off x="3748088" y="5487987"/>
            <a:ext cx="88900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Straight Arrow Connector 44"/>
          <p:cNvCxnSpPr>
            <a:cxnSpLocks noChangeShapeType="1"/>
          </p:cNvCxnSpPr>
          <p:nvPr/>
        </p:nvCxnSpPr>
        <p:spPr bwMode="auto">
          <a:xfrm flipH="1">
            <a:off x="3829050" y="5486400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Arrow Connector 45"/>
          <p:cNvCxnSpPr>
            <a:cxnSpLocks noChangeShapeType="1"/>
          </p:cNvCxnSpPr>
          <p:nvPr/>
        </p:nvCxnSpPr>
        <p:spPr bwMode="auto">
          <a:xfrm flipH="1">
            <a:off x="3916363" y="5486400"/>
            <a:ext cx="87312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Arrow Connector 46"/>
          <p:cNvCxnSpPr>
            <a:cxnSpLocks noChangeShapeType="1"/>
          </p:cNvCxnSpPr>
          <p:nvPr/>
        </p:nvCxnSpPr>
        <p:spPr bwMode="auto">
          <a:xfrm flipH="1">
            <a:off x="4122737" y="5810171"/>
            <a:ext cx="87313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Arrow Connector 47"/>
          <p:cNvCxnSpPr>
            <a:cxnSpLocks noChangeShapeType="1"/>
          </p:cNvCxnSpPr>
          <p:nvPr/>
        </p:nvCxnSpPr>
        <p:spPr bwMode="auto">
          <a:xfrm flipH="1">
            <a:off x="4032250" y="5794296"/>
            <a:ext cx="88900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Arrow Connector 48"/>
          <p:cNvCxnSpPr>
            <a:cxnSpLocks noChangeShapeType="1"/>
          </p:cNvCxnSpPr>
          <p:nvPr/>
        </p:nvCxnSpPr>
        <p:spPr bwMode="auto">
          <a:xfrm flipH="1">
            <a:off x="4211637" y="5808584"/>
            <a:ext cx="88900" cy="15890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Straight Arrow Connector 49"/>
          <p:cNvCxnSpPr>
            <a:cxnSpLocks noChangeShapeType="1"/>
          </p:cNvCxnSpPr>
          <p:nvPr/>
        </p:nvCxnSpPr>
        <p:spPr bwMode="auto">
          <a:xfrm flipH="1">
            <a:off x="3657600" y="5792788"/>
            <a:ext cx="87312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Straight Arrow Connector 50"/>
          <p:cNvCxnSpPr>
            <a:cxnSpLocks noChangeShapeType="1"/>
          </p:cNvCxnSpPr>
          <p:nvPr/>
        </p:nvCxnSpPr>
        <p:spPr bwMode="auto">
          <a:xfrm flipH="1">
            <a:off x="3759200" y="5808663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Straight Arrow Connector 51"/>
          <p:cNvCxnSpPr>
            <a:cxnSpLocks noChangeShapeType="1"/>
          </p:cNvCxnSpPr>
          <p:nvPr/>
        </p:nvCxnSpPr>
        <p:spPr bwMode="auto">
          <a:xfrm flipH="1">
            <a:off x="3860800" y="5803900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Straight Arrow Connector 52"/>
          <p:cNvCxnSpPr>
            <a:cxnSpLocks noChangeShapeType="1"/>
          </p:cNvCxnSpPr>
          <p:nvPr/>
        </p:nvCxnSpPr>
        <p:spPr bwMode="auto">
          <a:xfrm flipH="1">
            <a:off x="3954462" y="5791200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Straight Arrow Connector 53"/>
          <p:cNvCxnSpPr>
            <a:cxnSpLocks noChangeShapeType="1"/>
          </p:cNvCxnSpPr>
          <p:nvPr/>
        </p:nvCxnSpPr>
        <p:spPr bwMode="auto">
          <a:xfrm flipH="1">
            <a:off x="4089400" y="6089570"/>
            <a:ext cx="87312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Straight Arrow Connector 54"/>
          <p:cNvCxnSpPr>
            <a:cxnSpLocks noChangeShapeType="1"/>
          </p:cNvCxnSpPr>
          <p:nvPr/>
        </p:nvCxnSpPr>
        <p:spPr bwMode="auto">
          <a:xfrm flipH="1">
            <a:off x="3998912" y="6073695"/>
            <a:ext cx="88900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Straight Arrow Connector 55"/>
          <p:cNvCxnSpPr>
            <a:cxnSpLocks noChangeShapeType="1"/>
          </p:cNvCxnSpPr>
          <p:nvPr/>
        </p:nvCxnSpPr>
        <p:spPr bwMode="auto">
          <a:xfrm flipH="1">
            <a:off x="4178300" y="6087983"/>
            <a:ext cx="88900" cy="15890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Straight Arrow Connector 56"/>
          <p:cNvCxnSpPr>
            <a:cxnSpLocks noChangeShapeType="1"/>
          </p:cNvCxnSpPr>
          <p:nvPr/>
        </p:nvCxnSpPr>
        <p:spPr bwMode="auto">
          <a:xfrm flipH="1">
            <a:off x="3609975" y="6089649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Straight Arrow Connector 57"/>
          <p:cNvCxnSpPr>
            <a:cxnSpLocks noChangeShapeType="1"/>
          </p:cNvCxnSpPr>
          <p:nvPr/>
        </p:nvCxnSpPr>
        <p:spPr bwMode="auto">
          <a:xfrm flipH="1">
            <a:off x="3698875" y="6092824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" name="Straight Arrow Connector 58"/>
          <p:cNvCxnSpPr>
            <a:cxnSpLocks noChangeShapeType="1"/>
          </p:cNvCxnSpPr>
          <p:nvPr/>
        </p:nvCxnSpPr>
        <p:spPr bwMode="auto">
          <a:xfrm flipH="1">
            <a:off x="3789362" y="6070599"/>
            <a:ext cx="87313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" name="Straight Arrow Connector 59"/>
          <p:cNvCxnSpPr>
            <a:cxnSpLocks noChangeShapeType="1"/>
          </p:cNvCxnSpPr>
          <p:nvPr/>
        </p:nvCxnSpPr>
        <p:spPr bwMode="auto">
          <a:xfrm flipH="1">
            <a:off x="3875087" y="6097508"/>
            <a:ext cx="88900" cy="15890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Straight Arrow Connector 60"/>
          <p:cNvCxnSpPr>
            <a:cxnSpLocks noChangeShapeType="1"/>
          </p:cNvCxnSpPr>
          <p:nvPr/>
        </p:nvCxnSpPr>
        <p:spPr bwMode="auto">
          <a:xfrm flipH="1">
            <a:off x="4089400" y="6384924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" name="Straight Arrow Connector 61"/>
          <p:cNvCxnSpPr>
            <a:cxnSpLocks noChangeShapeType="1"/>
          </p:cNvCxnSpPr>
          <p:nvPr/>
        </p:nvCxnSpPr>
        <p:spPr bwMode="auto">
          <a:xfrm flipH="1">
            <a:off x="4000500" y="6369049"/>
            <a:ext cx="87312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" name="Straight Arrow Connector 62"/>
          <p:cNvCxnSpPr>
            <a:cxnSpLocks noChangeShapeType="1"/>
          </p:cNvCxnSpPr>
          <p:nvPr/>
        </p:nvCxnSpPr>
        <p:spPr bwMode="auto">
          <a:xfrm flipH="1">
            <a:off x="4178300" y="6381670"/>
            <a:ext cx="88900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" name="Straight Arrow Connector 63"/>
          <p:cNvCxnSpPr>
            <a:cxnSpLocks noChangeShapeType="1"/>
          </p:cNvCxnSpPr>
          <p:nvPr/>
        </p:nvCxnSpPr>
        <p:spPr bwMode="auto">
          <a:xfrm flipH="1">
            <a:off x="3641725" y="6365874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" name="Straight Arrow Connector 64"/>
          <p:cNvCxnSpPr>
            <a:cxnSpLocks noChangeShapeType="1"/>
          </p:cNvCxnSpPr>
          <p:nvPr/>
        </p:nvCxnSpPr>
        <p:spPr bwMode="auto">
          <a:xfrm flipH="1">
            <a:off x="3711575" y="6396037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" name="Straight Arrow Connector 65"/>
          <p:cNvCxnSpPr>
            <a:cxnSpLocks noChangeShapeType="1"/>
          </p:cNvCxnSpPr>
          <p:nvPr/>
        </p:nvCxnSpPr>
        <p:spPr bwMode="auto">
          <a:xfrm flipH="1">
            <a:off x="3808412" y="6386433"/>
            <a:ext cx="88900" cy="15890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Straight Arrow Connector 66"/>
          <p:cNvCxnSpPr>
            <a:cxnSpLocks noChangeShapeType="1"/>
          </p:cNvCxnSpPr>
          <p:nvPr/>
        </p:nvCxnSpPr>
        <p:spPr bwMode="auto">
          <a:xfrm flipH="1">
            <a:off x="3902075" y="6353174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145691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Each language in the linguistic field consists of three entities; letters, words, and sentences.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Set </a:t>
            </a:r>
            <a:r>
              <a:rPr lang="en-US" dirty="0"/>
              <a:t>of characters shape word, group of words collect sentences which form paragraph and etc</a:t>
            </a:r>
            <a:r>
              <a:rPr lang="en-US" dirty="0" smtClean="0"/>
              <a:t>.</a:t>
            </a:r>
          </a:p>
          <a:p>
            <a:pPr lvl="0"/>
            <a:endParaRPr lang="en-US" sz="1100" dirty="0"/>
          </a:p>
          <a:p>
            <a:pPr lvl="0"/>
            <a:r>
              <a:rPr lang="en-US" dirty="0"/>
              <a:t>Not every set of letters can shape valid words and not every collection of words can make up </a:t>
            </a:r>
            <a:r>
              <a:rPr lang="en-US" dirty="0" smtClean="0"/>
              <a:t>a valid </a:t>
            </a:r>
            <a:r>
              <a:rPr lang="en-US" dirty="0"/>
              <a:t>sentence.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9581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Turing Machine </a:t>
            </a:r>
            <a:r>
              <a:rPr lang="en-US" dirty="0" smtClean="0">
                <a:latin typeface="Calisto MT" panose="02040603050505030304" pitchFamily="18" charset="0"/>
              </a:rPr>
              <a:t>TM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mathematical representation of computer which developed by </a:t>
            </a:r>
            <a:r>
              <a:rPr lang="en-US" i="1" dirty="0"/>
              <a:t>Alan </a:t>
            </a:r>
            <a:r>
              <a:rPr lang="en-US" i="1" dirty="0" err="1"/>
              <a:t>Mathison</a:t>
            </a:r>
            <a:r>
              <a:rPr lang="en-US" i="1" dirty="0"/>
              <a:t> Turing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The importance of TM is that it has </a:t>
            </a:r>
            <a:r>
              <a:rPr lang="en-US" dirty="0" smtClean="0"/>
              <a:t>an output </a:t>
            </a:r>
            <a:r>
              <a:rPr lang="en-US" dirty="0"/>
              <a:t>which </a:t>
            </a:r>
            <a:r>
              <a:rPr lang="en-US" dirty="0" smtClean="0"/>
              <a:t>conveys </a:t>
            </a:r>
            <a:r>
              <a:rPr lang="en-US" dirty="0"/>
              <a:t>people of the operation results.</a:t>
            </a:r>
          </a:p>
        </p:txBody>
      </p:sp>
    </p:spTree>
    <p:extLst>
      <p:ext uri="{BB962C8B-B14F-4D97-AF65-F5344CB8AC3E}">
        <p14:creationId xmlns:p14="http://schemas.microsoft.com/office/powerpoint/2010/main" val="276993540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TM </a:t>
            </a:r>
            <a:r>
              <a:rPr lang="en-US" dirty="0"/>
              <a:t>has the following items</a:t>
            </a:r>
            <a:r>
              <a:rPr lang="en-US" dirty="0" smtClean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1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An </a:t>
            </a:r>
            <a:r>
              <a:rPr lang="en-US" dirty="0"/>
              <a:t>alphabet Σ of input letters that </a:t>
            </a:r>
            <a:r>
              <a:rPr lang="en-US" dirty="0" smtClean="0"/>
              <a:t>do </a:t>
            </a:r>
            <a:r>
              <a:rPr lang="en-US" dirty="0"/>
              <a:t>not contain the blank symbol Δ for clarity purpose</a:t>
            </a:r>
            <a:r>
              <a:rPr lang="en-US" dirty="0" smtClean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The input string will be stored in a TAPE that </a:t>
            </a:r>
            <a:r>
              <a:rPr lang="en-US" dirty="0" smtClean="0"/>
              <a:t>consists </a:t>
            </a:r>
            <a:r>
              <a:rPr lang="en-US" dirty="0" smtClean="0"/>
              <a:t>of a sequence of cells. Each cell contains a single character of the input string. The initial values of the TAPE are </a:t>
            </a:r>
            <a:r>
              <a:rPr lang="en-US" dirty="0" smtClean="0"/>
              <a:t>blanks </a:t>
            </a:r>
            <a:r>
              <a:rPr lang="el-GR" dirty="0" smtClean="0"/>
              <a:t>Δ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7921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 HAED read the content of the TAPE cells and can be moved to </a:t>
            </a:r>
            <a:r>
              <a:rPr lang="en-US" dirty="0" smtClean="0"/>
              <a:t>the left </a:t>
            </a:r>
            <a:r>
              <a:rPr lang="en-US" dirty="0" smtClean="0"/>
              <a:t>or right. The initial location of the HEAD is the first cell (cell </a:t>
            </a:r>
            <a:r>
              <a:rPr lang="en-US" dirty="0" err="1" smtClean="0"/>
              <a:t>i</a:t>
            </a:r>
            <a:r>
              <a:rPr lang="en-US" dirty="0" smtClean="0"/>
              <a:t>) and the HEAD has to be relocated to </a:t>
            </a:r>
            <a:r>
              <a:rPr lang="en-US" dirty="0" smtClean="0"/>
              <a:t>the right </a:t>
            </a:r>
            <a:r>
              <a:rPr lang="en-US" dirty="0" smtClean="0"/>
              <a:t>or the machine will be crashed.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The input string is written on the TAPE by HEAD. If the HEAD writes blank </a:t>
            </a:r>
            <a:r>
              <a:rPr lang="el-GR" dirty="0" smtClean="0"/>
              <a:t>Δ</a:t>
            </a:r>
            <a:r>
              <a:rPr lang="en-US" dirty="0"/>
              <a:t> i</a:t>
            </a:r>
            <a:r>
              <a:rPr lang="en-US" dirty="0" smtClean="0"/>
              <a:t>n a cell, it means </a:t>
            </a:r>
            <a:r>
              <a:rPr lang="en-US" dirty="0" smtClean="0"/>
              <a:t>removing </a:t>
            </a:r>
            <a:r>
              <a:rPr lang="en-US" dirty="0" smtClean="0"/>
              <a:t>the content of the cell not writing a blank as a character in the cell.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38289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 machine which consists of a set of states; one START state where the execution begins and HALT states where the execution is finished, a number of states which do not have a function it has only names.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 </a:t>
            </a:r>
            <a:r>
              <a:rPr lang="en-US" dirty="0" smtClean="0"/>
              <a:t>program which is a set of rules that labels the machine edges by three sections: (</a:t>
            </a:r>
            <a:r>
              <a:rPr lang="en-US" dirty="0" err="1" smtClean="0"/>
              <a:t>Letteri</a:t>
            </a:r>
            <a:r>
              <a:rPr lang="en-US" dirty="0" smtClean="0"/>
              <a:t>, </a:t>
            </a:r>
            <a:r>
              <a:rPr lang="en-US" dirty="0" err="1" smtClean="0"/>
              <a:t>Lettero</a:t>
            </a:r>
            <a:r>
              <a:rPr lang="en-US" dirty="0" smtClean="0"/>
              <a:t>, direction).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Letteri</a:t>
            </a:r>
            <a:r>
              <a:rPr lang="en-US" dirty="0" smtClean="0"/>
              <a:t>, the input character </a:t>
            </a:r>
            <a:r>
              <a:rPr lang="en-US" dirty="0" smtClean="0"/>
              <a:t>is </a:t>
            </a:r>
            <a:r>
              <a:rPr lang="en-US" dirty="0" smtClean="0"/>
              <a:t>read by the HEAD.</a:t>
            </a:r>
          </a:p>
          <a:p>
            <a:pPr marL="457200" lvl="1" indent="0">
              <a:buNone/>
            </a:pPr>
            <a:endParaRPr lang="en-US" sz="1900" dirty="0"/>
          </a:p>
          <a:p>
            <a:pPr marL="457200" lvl="1" indent="0">
              <a:buNone/>
            </a:pPr>
            <a:r>
              <a:rPr lang="en-US" dirty="0" smtClean="0"/>
              <a:t>--------------------- Continued ----------------------------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36702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Lettero</a:t>
            </a:r>
            <a:r>
              <a:rPr lang="en-US" dirty="0" smtClean="0"/>
              <a:t>, the character which is written by the HEAD.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</a:t>
            </a:r>
            <a:r>
              <a:rPr lang="en-US" dirty="0" smtClean="0"/>
              <a:t>irection, move the HEAD to a specific direction.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Turing Machine is deterministic, nor more </a:t>
            </a:r>
            <a:r>
              <a:rPr lang="en-US" dirty="0" smtClean="0"/>
              <a:t>than </a:t>
            </a:r>
            <a:r>
              <a:rPr lang="en-US" dirty="0" smtClean="0"/>
              <a:t>one leaving edge have the same </a:t>
            </a:r>
            <a:r>
              <a:rPr lang="en-US" dirty="0" err="1" smtClean="0"/>
              <a:t>Letteri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11421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r>
              <a:rPr lang="en-US" dirty="0"/>
              <a:t>TM will be crashed when: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HEAD is moved to the right while it is in the first cell.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path of the input string will not arrive </a:t>
            </a:r>
            <a:r>
              <a:rPr lang="en-US" dirty="0" smtClean="0"/>
              <a:t>at the </a:t>
            </a:r>
            <a:r>
              <a:rPr lang="en-US" dirty="0" smtClean="0"/>
              <a:t>HALT </a:t>
            </a:r>
            <a:r>
              <a:rPr lang="en-US" dirty="0" smtClean="0"/>
              <a:t>state.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4971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 smtClean="0"/>
              <a:t>Let us trace the input string </a:t>
            </a:r>
            <a:r>
              <a:rPr lang="en-US" i="1" dirty="0" smtClean="0"/>
              <a:t>aba</a:t>
            </a:r>
            <a:r>
              <a:rPr lang="en-US" dirty="0"/>
              <a:t> </a:t>
            </a:r>
            <a:r>
              <a:rPr lang="en-US" dirty="0" smtClean="0"/>
              <a:t>on the following TM: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45" y="3423290"/>
            <a:ext cx="8173255" cy="252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22958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177343"/>
              </p:ext>
            </p:extLst>
          </p:nvPr>
        </p:nvGraphicFramePr>
        <p:xfrm>
          <a:off x="2514600" y="1981193"/>
          <a:ext cx="3581400" cy="312420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44187"/>
                <a:gridCol w="2637213"/>
              </a:tblGrid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STATE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TAPE &amp; TAPE HEAD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START1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>
                          <a:effectLst/>
                        </a:rPr>
                        <a:t>a</a:t>
                      </a:r>
                      <a:r>
                        <a:rPr lang="en-US" sz="2000">
                          <a:effectLst/>
                        </a:rPr>
                        <a:t>ba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</a:t>
                      </a:r>
                      <a:r>
                        <a:rPr lang="en-US" sz="2000" u="sng">
                          <a:effectLst/>
                        </a:rPr>
                        <a:t>b</a:t>
                      </a:r>
                      <a:r>
                        <a:rPr lang="en-US" sz="2000">
                          <a:effectLst/>
                        </a:rPr>
                        <a:t>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ab</a:t>
                      </a:r>
                      <a:r>
                        <a:rPr lang="en-US" sz="2000" u="sng">
                          <a:effectLst/>
                        </a:rPr>
                        <a:t>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aba</a:t>
                      </a:r>
                      <a:r>
                        <a:rPr lang="en-US" sz="2000" u="sng" dirty="0" err="1">
                          <a:effectLst/>
                        </a:rPr>
                        <a:t>Δ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HALT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abaΔ</a:t>
                      </a:r>
                      <a:r>
                        <a:rPr lang="en-US" sz="2000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endParaRPr lang="en-US" sz="2000" u="sng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120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Similarly, in computer languages, a certain set of characters form a word (e.g. while, for</a:t>
            </a:r>
            <a:r>
              <a:rPr lang="en-US" dirty="0" smtClean="0"/>
              <a:t>, </a:t>
            </a:r>
            <a:r>
              <a:rPr lang="en-US" dirty="0" smtClean="0"/>
              <a:t>and so on).  Certain collection of words shape commands (e.g. for (</a:t>
            </a:r>
            <a:r>
              <a:rPr lang="en-US" dirty="0" err="1" smtClean="0"/>
              <a:t>i</a:t>
            </a:r>
            <a:r>
              <a:rPr lang="en-US" dirty="0" smtClean="0"/>
              <a:t> &gt; 0; </a:t>
            </a:r>
            <a:r>
              <a:rPr lang="en-US" dirty="0" err="1" smtClean="0"/>
              <a:t>i</a:t>
            </a:r>
            <a:r>
              <a:rPr lang="en-US" dirty="0" smtClean="0"/>
              <a:t> &lt; 100; </a:t>
            </a:r>
            <a:r>
              <a:rPr lang="en-US" dirty="0" err="1" smtClean="0"/>
              <a:t>i</a:t>
            </a:r>
            <a:r>
              <a:rPr lang="en-US" dirty="0" smtClean="0"/>
              <a:t>++), and certain set of commands compose program.</a:t>
            </a:r>
          </a:p>
          <a:p>
            <a:endParaRPr lang="en-US" sz="1700" b="1" dirty="0" smtClean="0"/>
          </a:p>
          <a:p>
            <a:r>
              <a:rPr lang="en-US" b="1" dirty="0" smtClean="0"/>
              <a:t>Theory </a:t>
            </a:r>
            <a:r>
              <a:rPr lang="en-US" b="1" dirty="0"/>
              <a:t>of Formal Languages</a:t>
            </a:r>
            <a:r>
              <a:rPr lang="en-US" dirty="0"/>
              <a:t> is an interesting set of string of symbols that obey a set computer language rules. The set of symbols does not focus on the meaning.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711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Null </a:t>
            </a:r>
            <a:r>
              <a:rPr lang="en-US" dirty="0"/>
              <a:t>Λ is an empty string (word) that do not have </a:t>
            </a:r>
            <a:r>
              <a:rPr lang="en-US" dirty="0" smtClean="0"/>
              <a:t>a letter</a:t>
            </a:r>
            <a:r>
              <a:rPr lang="en-US" dirty="0"/>
              <a:t>.   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Two </a:t>
            </a:r>
            <a:r>
              <a:rPr lang="en-US" dirty="0"/>
              <a:t>words that have the same order of letters are equals.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The English </a:t>
            </a:r>
            <a:r>
              <a:rPr lang="en-US" dirty="0"/>
              <a:t>language will be an example in our study. The Greek letter Σ will represent the whole alphabet.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122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7294</TotalTime>
  <Words>3628</Words>
  <Application>Microsoft Office PowerPoint</Application>
  <PresentationFormat>On-screen Show (4:3)</PresentationFormat>
  <Paragraphs>601</Paragraphs>
  <Slides>77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Office Theme</vt:lpstr>
      <vt:lpstr>Computational Theory</vt:lpstr>
      <vt:lpstr>Background</vt:lpstr>
      <vt:lpstr>Background</vt:lpstr>
      <vt:lpstr>Background</vt:lpstr>
      <vt:lpstr>Background</vt:lpstr>
      <vt:lpstr>Background</vt:lpstr>
      <vt:lpstr>Languages</vt:lpstr>
      <vt:lpstr>Languages</vt:lpstr>
      <vt:lpstr>Languages</vt:lpstr>
      <vt:lpstr>Languages</vt:lpstr>
      <vt:lpstr>Languages</vt:lpstr>
      <vt:lpstr>Languages</vt:lpstr>
      <vt:lpstr>Regular Expressions</vt:lpstr>
      <vt:lpstr>Regular Expressions</vt:lpstr>
      <vt:lpstr>Regular Expressions</vt:lpstr>
      <vt:lpstr>Finite Automata</vt:lpstr>
      <vt:lpstr>Finite Automata</vt:lpstr>
      <vt:lpstr>Finite Automata</vt:lpstr>
      <vt:lpstr>Finite Automata</vt:lpstr>
      <vt:lpstr>Finite Automata</vt:lpstr>
      <vt:lpstr>Finite Automata</vt:lpstr>
      <vt:lpstr>Transition Graph TG­</vt:lpstr>
      <vt:lpstr>Transition Graph TG­</vt:lpstr>
      <vt:lpstr>Kleene’s Theorem</vt:lpstr>
      <vt:lpstr>Kleene’s Theorem</vt:lpstr>
      <vt:lpstr>Kleene’s Theorem</vt:lpstr>
      <vt:lpstr>Kleene’s Theorem</vt:lpstr>
      <vt:lpstr>Kleene’s Theorem</vt:lpstr>
      <vt:lpstr>Kleene’s Theorem</vt:lpstr>
      <vt:lpstr>Kleene’s Theorem</vt:lpstr>
      <vt:lpstr>Nondeterministic Finite Automata NFA</vt:lpstr>
      <vt:lpstr>  Nondeterministic Finite Automata NFA</vt:lpstr>
      <vt:lpstr> Nondeterministic Finite Automata NFA</vt:lpstr>
      <vt:lpstr>Nondeterministic Finite Automata NFA</vt:lpstr>
      <vt:lpstr>Nondeterministic Finite Automata NFA</vt:lpstr>
      <vt:lpstr>Regular Languages</vt:lpstr>
      <vt:lpstr>Regular Languages</vt:lpstr>
      <vt:lpstr>Regular Languages</vt:lpstr>
      <vt:lpstr>Regular Languages</vt:lpstr>
      <vt:lpstr>Regular Languages</vt:lpstr>
      <vt:lpstr>Non-Regular Languages</vt:lpstr>
      <vt:lpstr>Non-Regular Languages</vt:lpstr>
      <vt:lpstr>Context-Free Grammar CFG</vt:lpstr>
      <vt:lpstr>Context-Free Grammar CFG</vt:lpstr>
      <vt:lpstr>Context-Free Grammar CFG</vt:lpstr>
      <vt:lpstr>Context-Free Grammar CFG</vt:lpstr>
      <vt:lpstr>Context-Free Grammar CFG</vt:lpstr>
      <vt:lpstr>Regular Grammars</vt:lpstr>
      <vt:lpstr>Regular Grammars</vt:lpstr>
      <vt:lpstr>Regular Grammar</vt:lpstr>
      <vt:lpstr>Regular Grammar</vt:lpstr>
      <vt:lpstr>Regular Grammar</vt:lpstr>
      <vt:lpstr>Chomsky Normal Form CNF</vt:lpstr>
      <vt:lpstr>Chomsky Normal Form CNF</vt:lpstr>
      <vt:lpstr>Chomsky Normal Form CNF</vt:lpstr>
      <vt:lpstr>Chomsky Normal Form CNF</vt:lpstr>
      <vt:lpstr>Chomsky Normal Form CNF</vt:lpstr>
      <vt:lpstr>Chomsky Normal Form CNF</vt:lpstr>
      <vt:lpstr>Chomsky Normal Form CNF</vt:lpstr>
      <vt:lpstr>Chomsky Normal Form CNF</vt:lpstr>
      <vt:lpstr>Pushdown Automata PDA </vt:lpstr>
      <vt:lpstr>Pushdown Automata PDA</vt:lpstr>
      <vt:lpstr>Pushdown Automata PDA </vt:lpstr>
      <vt:lpstr>Pushdown Automata PDA</vt:lpstr>
      <vt:lpstr>Pushdown Automata PDA </vt:lpstr>
      <vt:lpstr>Pushdown Automata PDA </vt:lpstr>
      <vt:lpstr>Pushdown Automata PDA</vt:lpstr>
      <vt:lpstr>Pushdown Automata PDA</vt:lpstr>
      <vt:lpstr>Pushdown Automata PDA</vt:lpstr>
      <vt:lpstr>Turing Machine TM</vt:lpstr>
      <vt:lpstr>Turing Machine TM</vt:lpstr>
      <vt:lpstr>Turing Machine TM</vt:lpstr>
      <vt:lpstr>Turing Machine TM</vt:lpstr>
      <vt:lpstr>Turing Machine TM</vt:lpstr>
      <vt:lpstr>Turing Machine TM</vt:lpstr>
      <vt:lpstr>Turing Machine TM</vt:lpstr>
      <vt:lpstr>Turing Machine TM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Theory</dc:title>
  <dc:creator>Windows User</dc:creator>
  <cp:lastModifiedBy>Windows User</cp:lastModifiedBy>
  <cp:revision>84</cp:revision>
  <dcterms:created xsi:type="dcterms:W3CDTF">2019-08-21T11:07:52Z</dcterms:created>
  <dcterms:modified xsi:type="dcterms:W3CDTF">2019-09-01T21:44:59Z</dcterms:modified>
</cp:coreProperties>
</file>