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9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20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72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5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44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5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77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0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1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8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057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C3BD0-CDED-43B7-9767-5B1FC949DFE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30C1B-FE12-4032-9F96-7712B5841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3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Chomsky Normal </a:t>
            </a:r>
            <a:r>
              <a:rPr lang="en-US" dirty="0" smtClean="0">
                <a:latin typeface="Calisto MT" panose="02040603050505030304" pitchFamily="18" charset="0"/>
              </a:rPr>
              <a:t>Form CNF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5059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Some of CFGs’ can produce the same string in several different ways and this CFG is called </a:t>
            </a:r>
            <a:r>
              <a:rPr lang="en-US" i="1" dirty="0" smtClean="0"/>
              <a:t>ambiguous </a:t>
            </a:r>
            <a:r>
              <a:rPr lang="en-US" dirty="0" smtClean="0"/>
              <a:t>and the case is known as </a:t>
            </a:r>
            <a:r>
              <a:rPr lang="en-US" i="1" dirty="0" smtClean="0"/>
              <a:t>ambiguity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smtClean="0"/>
              <a:t>following CFG defines a stings of a’s: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S </a:t>
            </a:r>
            <a:r>
              <a:rPr lang="en-US" dirty="0"/>
              <a:t>→ </a:t>
            </a:r>
            <a:r>
              <a:rPr lang="en-US" dirty="0" err="1"/>
              <a:t>aS</a:t>
            </a:r>
            <a:r>
              <a:rPr lang="en-US" dirty="0"/>
              <a:t> | Sa |</a:t>
            </a:r>
            <a:r>
              <a:rPr lang="en-US" dirty="0" smtClean="0"/>
              <a:t>a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dirty="0" smtClean="0"/>
              <a:t>----------------------- Continued -----------------------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7693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</a:t>
            </a:r>
            <a:r>
              <a:rPr lang="en-US" dirty="0" smtClean="0">
                <a:latin typeface="Calisto MT" panose="02040603050505030304" pitchFamily="18" charset="0"/>
              </a:rPr>
              <a:t>Form CNF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 drive a string of three as from the CFG, there different ways to do that as shows in the following trees: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57" y="3352800"/>
            <a:ext cx="8333943" cy="323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36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Chomsky Normal Form was developed to cover </a:t>
                </a:r>
                <a:r>
                  <a:rPr lang="en-US" dirty="0" smtClean="0"/>
                  <a:t>this issue. </a:t>
                </a:r>
              </a:p>
              <a:p>
                <a:r>
                  <a:rPr lang="en-US" dirty="0" smtClean="0"/>
                  <a:t>A CFG said to be CNF when its productions in the following form:</a:t>
                </a:r>
              </a:p>
              <a:p>
                <a:pPr marL="0" indent="0">
                  <a:buNone/>
                </a:pPr>
                <a:r>
                  <a:rPr lang="en-US" dirty="0" smtClean="0"/>
                  <a:t>	</a:t>
                </a:r>
              </a:p>
              <a:p>
                <a:pPr marL="0" indent="0">
                  <a:buNone/>
                </a:pPr>
                <a:r>
                  <a:rPr lang="en-US" dirty="0" smtClean="0"/>
                  <a:t>	Non-terminal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/>
                  <a:t> two non-terminals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			or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	Non-terminal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→</m:t>
                    </m:r>
                  </m:oMath>
                </a14:m>
                <a:r>
                  <a:rPr lang="en-US" dirty="0"/>
                  <a:t> one terminal</a:t>
                </a:r>
              </a:p>
              <a:p>
                <a:pPr marL="0" indent="0">
                  <a:buNone/>
                </a:pPr>
                <a:r>
                  <a:rPr lang="en-US" dirty="0"/>
                  <a:t> 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2695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5512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perform this transferring, some steps are needed:</a:t>
            </a:r>
          </a:p>
          <a:p>
            <a:endParaRPr lang="en-US" sz="1100" dirty="0" smtClean="0"/>
          </a:p>
          <a:p>
            <a:pPr lvl="1"/>
            <a:r>
              <a:rPr lang="en-US" dirty="0" smtClean="0"/>
              <a:t>Remove NULL-production.</a:t>
            </a:r>
          </a:p>
          <a:p>
            <a:pPr lvl="1"/>
            <a:endParaRPr lang="en-US" sz="1000" dirty="0" smtClean="0"/>
          </a:p>
          <a:p>
            <a:pPr lvl="1"/>
            <a:r>
              <a:rPr lang="en-US" dirty="0" smtClean="0"/>
              <a:t>The semi-word which is a string of non-terminal, and terminals should be represented as a string of couple of non-terminals.</a:t>
            </a:r>
          </a:p>
        </p:txBody>
      </p:sp>
    </p:spTree>
    <p:extLst>
      <p:ext uri="{BB962C8B-B14F-4D97-AF65-F5344CB8AC3E}">
        <p14:creationId xmlns:p14="http://schemas.microsoft.com/office/powerpoint/2010/main" val="167421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530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Example of removing NULL-production.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The following CFG generates a language which is defined by the RE = a(</a:t>
                </a:r>
                <a:r>
                  <a:rPr lang="en-US" dirty="0" err="1" smtClean="0"/>
                  <a:t>a+b</a:t>
                </a:r>
                <a:r>
                  <a:rPr lang="en-US" dirty="0" smtClean="0"/>
                  <a:t>)</a:t>
                </a:r>
                <a:r>
                  <a:rPr lang="en-US" baseline="30000" dirty="0" smtClean="0"/>
                  <a:t>*</a:t>
                </a:r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dirty="0" smtClean="0"/>
                  <a:t>		</a:t>
                </a:r>
                <a:r>
                  <a:rPr lang="en-US" sz="2600" dirty="0" smtClean="0"/>
                  <a:t>S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600" dirty="0"/>
                  <a:t> </a:t>
                </a:r>
                <a:r>
                  <a:rPr lang="en-US" sz="2600" dirty="0" err="1"/>
                  <a:t>aX</a:t>
                </a:r>
                <a:r>
                  <a:rPr lang="en-US" sz="2600" dirty="0"/>
                  <a:t> | a</a:t>
                </a:r>
              </a:p>
              <a:p>
                <a:pPr marL="0" indent="0">
                  <a:buNone/>
                </a:pPr>
                <a:r>
                  <a:rPr lang="en-US" sz="2600" dirty="0" smtClean="0"/>
                  <a:t>		X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600" dirty="0"/>
                  <a:t> </a:t>
                </a:r>
                <a:r>
                  <a:rPr lang="en-US" sz="2600" dirty="0" err="1"/>
                  <a:t>aX</a:t>
                </a:r>
                <a:r>
                  <a:rPr lang="en-US" sz="2600" dirty="0"/>
                  <a:t> | </a:t>
                </a:r>
                <a:r>
                  <a:rPr lang="en-US" sz="2600" dirty="0" err="1"/>
                  <a:t>bX</a:t>
                </a:r>
                <a:r>
                  <a:rPr lang="en-US" sz="2600" dirty="0"/>
                  <a:t> | </a:t>
                </a:r>
                <a:r>
                  <a:rPr lang="en-US" sz="2600" dirty="0" smtClean="0"/>
                  <a:t>Λ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 equivalent CFG without </a:t>
                </a:r>
                <a:r>
                  <a:rPr lang="el-GR" dirty="0" smtClean="0"/>
                  <a:t>Λ</a:t>
                </a:r>
                <a:r>
                  <a:rPr lang="en-US" dirty="0" smtClean="0"/>
                  <a:t>-production is:</a:t>
                </a:r>
              </a:p>
              <a:p>
                <a:pPr marL="0" indent="0">
                  <a:buNone/>
                </a:pPr>
                <a:r>
                  <a:rPr lang="en-US" dirty="0" smtClean="0"/>
                  <a:t>		</a:t>
                </a:r>
                <a:r>
                  <a:rPr lang="en-US" sz="2600" dirty="0" smtClean="0"/>
                  <a:t>S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600" dirty="0"/>
                  <a:t> </a:t>
                </a:r>
                <a:r>
                  <a:rPr lang="en-US" sz="2600" dirty="0" err="1"/>
                  <a:t>aX</a:t>
                </a:r>
                <a:r>
                  <a:rPr lang="en-US" sz="2600" dirty="0"/>
                  <a:t> | a</a:t>
                </a:r>
              </a:p>
              <a:p>
                <a:pPr marL="0" indent="0">
                  <a:buNone/>
                </a:pPr>
                <a:r>
                  <a:rPr lang="en-US" sz="2600" dirty="0" smtClean="0"/>
                  <a:t>		X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600" dirty="0"/>
                  <a:t> </a:t>
                </a:r>
                <a:r>
                  <a:rPr lang="en-US" sz="2600" dirty="0" err="1"/>
                  <a:t>aX</a:t>
                </a:r>
                <a:r>
                  <a:rPr lang="en-US" sz="2600" dirty="0"/>
                  <a:t> | </a:t>
                </a:r>
                <a:r>
                  <a:rPr lang="en-US" sz="2600" dirty="0" err="1"/>
                  <a:t>bX</a:t>
                </a:r>
                <a:r>
                  <a:rPr lang="en-US" sz="2600" dirty="0"/>
                  <a:t> | a | b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53000"/>
              </a:xfrm>
              <a:blipFill rotWithShape="1">
                <a:blip r:embed="rId2"/>
                <a:stretch>
                  <a:fillRect l="-1704" t="-2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813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70037"/>
                <a:ext cx="8229600" cy="505936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Example of handling semi-word.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 following CFG  for a language that their strings must end with </a:t>
                </a:r>
                <a:r>
                  <a:rPr lang="en-US" i="1" dirty="0" smtClean="0"/>
                  <a:t>a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		</a:t>
                </a:r>
                <a:r>
                  <a:rPr lang="en-US" sz="2400" dirty="0" smtClean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Xa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	X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a </a:t>
                </a:r>
                <a:r>
                  <a:rPr lang="en-US" sz="2400" dirty="0"/>
                  <a:t>| </a:t>
                </a:r>
                <a:r>
                  <a:rPr lang="en-US" sz="2400" dirty="0" smtClean="0"/>
                  <a:t>b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 modified CFG is:</a:t>
                </a:r>
              </a:p>
              <a:p>
                <a:pPr marL="0" indent="0">
                  <a:buNone/>
                </a:pPr>
                <a:r>
                  <a:rPr lang="en-US" dirty="0" smtClean="0"/>
                  <a:t>		</a:t>
                </a:r>
                <a:r>
                  <a:rPr lang="en-US" sz="2400" dirty="0" smtClean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Xa</a:t>
                </a:r>
              </a:p>
              <a:p>
                <a:pPr marL="0" indent="0">
                  <a:buNone/>
                </a:pPr>
                <a:r>
                  <a:rPr lang="en-US" sz="2400" dirty="0"/>
                  <a:t>		X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a | b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		A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a</a:t>
                </a: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70037"/>
                <a:ext cx="8229600" cy="5059363"/>
              </a:xfrm>
              <a:blipFill rotWithShape="1">
                <a:blip r:embed="rId2"/>
                <a:stretch>
                  <a:fillRect l="-1704" t="-2410" b="-2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8430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53000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Example of transferring CFG into CNF.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 following CFG produces EVENPALINDROM language.</a:t>
                </a:r>
              </a:p>
              <a:p>
                <a:pPr marL="3086100" lvl="7" indent="0">
                  <a:buNone/>
                </a:pPr>
                <a:endParaRPr lang="en-US" sz="2800" dirty="0" smtClean="0"/>
              </a:p>
              <a:p>
                <a:pPr marL="3086100" lvl="7" indent="0">
                  <a:buNone/>
                </a:pPr>
                <a:r>
                  <a:rPr lang="en-US" sz="2800" dirty="0" smtClean="0"/>
                  <a:t>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ASA </a:t>
                </a:r>
              </a:p>
              <a:p>
                <a:pPr marL="3086100" lvl="7" indent="0">
                  <a:buNone/>
                </a:pPr>
                <a:r>
                  <a:rPr lang="en-US" sz="2800" dirty="0"/>
                  <a:t>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BSB </a:t>
                </a:r>
              </a:p>
              <a:p>
                <a:pPr marL="3086100" lvl="7" indent="0">
                  <a:buNone/>
                </a:pPr>
                <a:r>
                  <a:rPr lang="en-US" sz="2800" dirty="0"/>
                  <a:t>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AA </a:t>
                </a:r>
              </a:p>
              <a:p>
                <a:pPr marL="3086100" lvl="7" indent="0">
                  <a:buNone/>
                </a:pPr>
                <a:r>
                  <a:rPr lang="en-US" sz="2800" dirty="0"/>
                  <a:t>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BB</a:t>
                </a:r>
              </a:p>
              <a:p>
                <a:pPr marL="3086100" lvl="7" indent="0">
                  <a:buNone/>
                </a:pPr>
                <a:r>
                  <a:rPr lang="en-US" sz="2800" dirty="0" smtClean="0"/>
                  <a:t>A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a</a:t>
                </a:r>
              </a:p>
              <a:p>
                <a:pPr marL="3086100" lvl="7" indent="0">
                  <a:buNone/>
                </a:pPr>
                <a:r>
                  <a:rPr lang="en-US" sz="2800" dirty="0"/>
                  <a:t>B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/>
                  <a:t>b</a:t>
                </a:r>
              </a:p>
              <a:p>
                <a:pPr marL="3086100" lvl="7" indent="0">
                  <a:buNone/>
                </a:pPr>
                <a:endParaRPr lang="en-US" sz="2800" dirty="0" smtClean="0"/>
              </a:p>
              <a:p>
                <a:pPr marL="114300" lvl="7" indent="0">
                  <a:buNone/>
                </a:pPr>
                <a:r>
                  <a:rPr lang="en-US" sz="2800" dirty="0" smtClean="0"/>
                  <a:t>------------------------- Continued --------------------------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53000"/>
              </a:xfrm>
              <a:blipFill rotWithShape="1">
                <a:blip r:embed="rId2"/>
                <a:stretch>
                  <a:fillRect l="-1333" t="-2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8530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Chomsky Normal Form CNF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The CNF of the original CFG is:</a:t>
                </a:r>
              </a:p>
              <a:p>
                <a:pPr marL="0" indent="0">
                  <a:buNone/>
                </a:pPr>
                <a:endParaRPr lang="en-US" sz="1400" dirty="0" smtClean="0"/>
              </a:p>
              <a:p>
                <a:pPr marL="3086100" lvl="7" indent="0">
                  <a:buNone/>
                </a:pPr>
                <a:r>
                  <a:rPr lang="en-US" sz="2400" dirty="0" smtClean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AR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</a:t>
                </a:r>
              </a:p>
              <a:p>
                <a:pPr marL="3086100" lvl="7" indent="0">
                  <a:buNone/>
                </a:pPr>
                <a:r>
                  <a:rPr lang="en-US" sz="2400" dirty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BR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</a:t>
                </a:r>
              </a:p>
              <a:p>
                <a:pPr marL="3086100" lvl="7" indent="0">
                  <a:buNone/>
                </a:pPr>
                <a:r>
                  <a:rPr lang="en-US" sz="2400" dirty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AA </a:t>
                </a:r>
              </a:p>
              <a:p>
                <a:pPr marL="3086100" lvl="7" indent="0">
                  <a:buNone/>
                </a:pPr>
                <a:r>
                  <a:rPr lang="en-US" sz="2400" dirty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BB</a:t>
                </a:r>
              </a:p>
              <a:p>
                <a:pPr marL="3086100" lvl="7" indent="0">
                  <a:buNone/>
                </a:pPr>
                <a:r>
                  <a:rPr lang="en-US" sz="2400" dirty="0" smtClean="0"/>
                  <a:t>R</a:t>
                </a:r>
                <a:r>
                  <a:rPr lang="en-US" sz="2400" baseline="-25000" dirty="0" smtClean="0"/>
                  <a:t>1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SA</a:t>
                </a:r>
              </a:p>
              <a:p>
                <a:pPr marL="3086100" lvl="7" indent="0">
                  <a:buNone/>
                </a:pPr>
                <a:r>
                  <a:rPr lang="en-US" sz="2400" dirty="0" smtClean="0"/>
                  <a:t>R</a:t>
                </a:r>
                <a:r>
                  <a:rPr lang="en-US" sz="2400" baseline="-25000" dirty="0" smtClean="0"/>
                  <a:t>2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BA		</a:t>
                </a:r>
              </a:p>
              <a:p>
                <a:pPr marL="3086100" lvl="7" indent="0">
                  <a:buNone/>
                </a:pPr>
                <a:r>
                  <a:rPr lang="en-US" sz="2400" dirty="0"/>
                  <a:t>A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a</a:t>
                </a:r>
              </a:p>
              <a:p>
                <a:pPr marL="3086100" lvl="7" indent="0">
                  <a:buNone/>
                </a:pPr>
                <a:r>
                  <a:rPr lang="en-US" sz="2400" dirty="0"/>
                  <a:t>B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b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4388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Microsoft Office PowerPoint</Application>
  <PresentationFormat>On-screen Show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Chomsky Normal Form CNF</vt:lpstr>
      <vt:lpstr>Chomsky Normal Form CNF</vt:lpstr>
      <vt:lpstr>Chomsky Normal Form CNF</vt:lpstr>
      <vt:lpstr>Chomsky Normal Form CNF</vt:lpstr>
      <vt:lpstr>Chomsky Normal Form CNF</vt:lpstr>
      <vt:lpstr>Chomsky Normal Form CNF</vt:lpstr>
      <vt:lpstr>Chomsky Normal Form CNF</vt:lpstr>
      <vt:lpstr>Chomsky Normal Form CNF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Chomsky Normal Form CNF</dc:title>
  <dc:creator>Windows User</dc:creator>
  <cp:lastModifiedBy>Windows User</cp:lastModifiedBy>
  <cp:revision>1</cp:revision>
  <dcterms:created xsi:type="dcterms:W3CDTF">2019-09-02T10:49:49Z</dcterms:created>
  <dcterms:modified xsi:type="dcterms:W3CDTF">2019-09-02T10:50:06Z</dcterms:modified>
</cp:coreProperties>
</file>